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0" r:id="rId3"/>
    <p:sldId id="257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86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3" r:id="rId24"/>
    <p:sldId id="284" r:id="rId25"/>
    <p:sldId id="285" r:id="rId26"/>
    <p:sldId id="291" r:id="rId27"/>
    <p:sldId id="288" r:id="rId28"/>
    <p:sldId id="289" r:id="rId29"/>
    <p:sldId id="272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A2"/>
    <a:srgbClr val="3C5B89"/>
    <a:srgbClr val="2C7B9D"/>
    <a:srgbClr val="1E5D8A"/>
    <a:srgbClr val="12437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1452" autoAdjust="0"/>
  </p:normalViewPr>
  <p:slideViewPr>
    <p:cSldViewPr snapToGrid="0">
      <p:cViewPr varScale="1">
        <p:scale>
          <a:sx n="104" d="100"/>
          <a:sy n="104" d="100"/>
        </p:scale>
        <p:origin x="35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BE1-482E-4851-ACFA-1BF62399435E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B988-3A2C-4197-9162-0799C97313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20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5AA3B-EF6C-459C-8BC6-4494D088EADA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A3DD-CF9C-4C5D-92E5-9EAAC94A28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38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35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set the parameters by ourselves, where is the teaching?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03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the objective function is not feature specific. The training data, together with the function define which features are to be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09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Differentiate between y and f(X)</a:t>
            </a:r>
          </a:p>
          <a:p>
            <a:r>
              <a:rPr lang="en-US" dirty="0"/>
              <a:t>Minimization not only for noise, but also for solving more complex network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93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a fully connected neural network</a:t>
            </a:r>
          </a:p>
          <a:p>
            <a:r>
              <a:rPr lang="en-US" dirty="0"/>
              <a:t>Why is it called hidden</a:t>
            </a:r>
          </a:p>
          <a:p>
            <a:r>
              <a:rPr lang="en-US" dirty="0"/>
              <a:t>Each node in the above layer is connected to all of the one below and each connection has a unique weights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170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can be convolutional and not deep and vice versa</a:t>
            </a:r>
          </a:p>
          <a:p>
            <a:r>
              <a:rPr lang="en-US" dirty="0"/>
              <a:t>Audio signal is often too long -&gt; convolution helps</a:t>
            </a:r>
          </a:p>
          <a:p>
            <a:r>
              <a:rPr lang="en-US" dirty="0"/>
              <a:t>Trying to capture a characteristic between first and last second of the audio won’t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9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raw audio data is not directly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82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28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not necessarily consider play 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44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focus on the model based approach, as it is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24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for tracks with high play count, the value must be high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61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1. ~ (approximates, corresponds) 2. why confidence and not play counts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4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factorization is not to reproduce user-</a:t>
            </a:r>
            <a:r>
              <a:rPr lang="en-US" dirty="0" err="1"/>
              <a:t>playcount</a:t>
            </a:r>
            <a:r>
              <a:rPr lang="en-US" dirty="0"/>
              <a:t> matrix but rather to fill in the gaps. </a:t>
            </a:r>
          </a:p>
          <a:p>
            <a:r>
              <a:rPr lang="en-US" dirty="0"/>
              <a:t>Negative confidence is possible</a:t>
            </a:r>
          </a:p>
          <a:p>
            <a:r>
              <a:rPr lang="en-US" dirty="0"/>
              <a:t>Relate to the cold start problem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97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better understand the problem and the solution we need some preliminaries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90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….to demonstrate how we could use such a simple network…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7A3DD-CF9C-4C5D-92E5-9EAAC94A285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67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37BC7C9-9CA3-4DBB-8BDA-8993BEDACCEA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6BCC-A310-4AA3-90B4-8E85DDFD66ED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862-F6AF-4ADA-9B47-7749898ACCDA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BACA-AB98-49D0-9CAC-DD944BED943D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FCA9-8935-452D-A448-EE5D3C0F73CD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088A-7701-4CC8-A7D5-6435136B87C7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B8DF-BF9D-45AC-9F47-A1C8FA042490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4270-FF14-4960-9F53-DF8A91772B16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0A30-4DFC-42C3-964C-C6FE057CCA87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6304-5373-4EC2-B20C-01FE59F40744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6740-70A4-4B99-983B-BC74D8C11797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2265-B737-4B3E-B3EC-9E6C92553216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0A3-98DC-48DF-B50A-54E8CF713DAC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/>
              <a:t>+5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4CE1-254B-4256-8D75-AD2B63F8C2EF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A1E2-B13E-412F-BAFE-07F8367F4904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A6C4-BDD0-4C7B-A18B-1664418BE7A1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C8138D-ECF0-45A3-97B0-07EF6E729EED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2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1.png"/><Relationship Id="rId7" Type="http://schemas.openxmlformats.org/officeDocument/2006/relationships/image" Target="../media/image75.png"/><Relationship Id="rId12" Type="http://schemas.openxmlformats.org/officeDocument/2006/relationships/image" Target="../media/image74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9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62" y="3131461"/>
            <a:ext cx="9071747" cy="4360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678" y="2099252"/>
            <a:ext cx="3445527" cy="4284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784" y="89382"/>
            <a:ext cx="8825658" cy="2677648"/>
          </a:xfrm>
        </p:spPr>
        <p:txBody>
          <a:bodyPr/>
          <a:lstStyle/>
          <a:p>
            <a:r>
              <a:rPr lang="en-US" sz="4800" dirty="0"/>
              <a:t>Deep content-based Music Recommendation</a:t>
            </a:r>
            <a:endParaRPr lang="de-D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784" y="2891780"/>
            <a:ext cx="8825658" cy="861420"/>
          </a:xfrm>
        </p:spPr>
        <p:txBody>
          <a:bodyPr/>
          <a:lstStyle/>
          <a:p>
            <a:r>
              <a:rPr lang="en-US" dirty="0"/>
              <a:t>Kinan Halloum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"/>
    </mc:Choice>
    <mc:Fallback xmlns="">
      <p:transition spd="slow" advTm="48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8761412" cy="3762131"/>
              </a:xfrm>
            </p:spPr>
            <p:txBody>
              <a:bodyPr/>
              <a:lstStyle/>
              <a:p>
                <a:r>
                  <a:rPr lang="en-US" dirty="0"/>
                  <a:t>For each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track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 replay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 and factors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we define: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8761412" cy="3762131"/>
              </a:xfrm>
              <a:blipFill>
                <a:blip r:embed="rId3"/>
                <a:stretch>
                  <a:fillRect l="-139" t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– Model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22578" y="356284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2578" y="4147543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368F50-BD2B-4219-AB43-70E985FA2282}"/>
                  </a:ext>
                </a:extLst>
              </p:cNvPr>
              <p:cNvSpPr txBox="1"/>
              <p:nvPr/>
            </p:nvSpPr>
            <p:spPr>
              <a:xfrm>
                <a:off x="1508467" y="3547459"/>
                <a:ext cx="52285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indicator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368F50-BD2B-4219-AB43-70E985FA2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67" y="3547459"/>
                <a:ext cx="5228525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7B824-44FA-41CE-9129-3C25D84FEC7F}"/>
                  </a:ext>
                </a:extLst>
              </p:cNvPr>
              <p:cNvSpPr txBox="1"/>
              <p:nvPr/>
            </p:nvSpPr>
            <p:spPr>
              <a:xfrm>
                <a:off x="1298917" y="4084454"/>
                <a:ext cx="52285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=1+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7B824-44FA-41CE-9129-3C25D84FE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17" y="4084454"/>
                <a:ext cx="5228525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  <p:bldP spid="13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Collaborative</a:t>
            </a:r>
            <a:r>
              <a:rPr lang="en-US" dirty="0"/>
              <a:t> Filtering – Model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9188" y="2484338"/>
                <a:ext cx="14765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188" y="2484338"/>
                <a:ext cx="1476558" cy="400110"/>
              </a:xfrm>
              <a:prstGeom prst="rect">
                <a:avLst/>
              </a:prstGeom>
              <a:blipFill>
                <a:blip r:embed="rId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318452" y="3086334"/>
            <a:ext cx="759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one user-track pair, the above equation has too many solutions</a:t>
            </a:r>
          </a:p>
        </p:txBody>
      </p:sp>
      <p:sp>
        <p:nvSpPr>
          <p:cNvPr id="8" name="Arrow: Right 7"/>
          <p:cNvSpPr/>
          <p:nvPr/>
        </p:nvSpPr>
        <p:spPr>
          <a:xfrm rot="5400000">
            <a:off x="5757439" y="3766863"/>
            <a:ext cx="715860" cy="313461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2316413" y="4395680"/>
            <a:ext cx="759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Multiple tracks and users are necessary</a:t>
            </a:r>
          </a:p>
        </p:txBody>
      </p:sp>
      <p:sp>
        <p:nvSpPr>
          <p:cNvPr id="12" name="Arrow: Right 11"/>
          <p:cNvSpPr/>
          <p:nvPr/>
        </p:nvSpPr>
        <p:spPr>
          <a:xfrm rot="5400000">
            <a:off x="5757439" y="5099135"/>
            <a:ext cx="715860" cy="313461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2293221" y="5746719"/>
            <a:ext cx="759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141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Matrix Factorization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7765" y="3271928"/>
                <a:ext cx="2756074" cy="1232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65" y="3271928"/>
                <a:ext cx="2756074" cy="1232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9488" y="3191016"/>
                <a:ext cx="597920" cy="4616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8" y="3191016"/>
                <a:ext cx="597920" cy="461665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17795" y="2584173"/>
                <a:ext cx="504112" cy="4616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95" y="2584173"/>
                <a:ext cx="5041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92824" y="2630339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824" y="2630339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0359" y="2584173"/>
                <a:ext cx="531107" cy="4616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e-DE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359" y="2584173"/>
                <a:ext cx="53110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9488" y="4125182"/>
                <a:ext cx="597920" cy="46166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8" y="4125182"/>
                <a:ext cx="597920" cy="461665"/>
              </a:xfrm>
              <a:prstGeom prst="rect">
                <a:avLst/>
              </a:prstGeom>
              <a:blipFill>
                <a:blip r:embed="rId8"/>
                <a:stretch>
                  <a:fillRect l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7988" y="3704265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8" y="3704265"/>
                <a:ext cx="3209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9884" y="3556969"/>
                <a:ext cx="657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84" y="3556969"/>
                <a:ext cx="65755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73068" y="3495415"/>
                <a:ext cx="16049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i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068" y="3495415"/>
                <a:ext cx="160492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23481" y="3649306"/>
                <a:ext cx="2423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81" y="3649306"/>
                <a:ext cx="2423612" cy="46166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95146" y="3162450"/>
                <a:ext cx="811184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146" y="3162450"/>
                <a:ext cx="811184" cy="14529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06330" y="3556971"/>
                <a:ext cx="657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330" y="3556971"/>
                <a:ext cx="657551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092824" y="5045812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solved by the WMF optimization algorithm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9541A-8710-4ADB-A8F8-B91306D0E6EA}"/>
              </a:ext>
            </a:extLst>
          </p:cNvPr>
          <p:cNvSpPr txBox="1"/>
          <p:nvPr/>
        </p:nvSpPr>
        <p:spPr>
          <a:xfrm>
            <a:off x="1836871" y="5660622"/>
            <a:ext cx="828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[2]</a:t>
            </a:r>
            <a:r>
              <a:rPr lang="en-US" i="1" dirty="0"/>
              <a:t> Collaborative Filtering for Implicit Feedback Datasets </a:t>
            </a:r>
            <a:r>
              <a:rPr lang="en-US" dirty="0"/>
              <a:t>by Hu et al. 2008</a:t>
            </a:r>
          </a:p>
        </p:txBody>
      </p:sp>
    </p:spTree>
    <p:extLst>
      <p:ext uri="{BB962C8B-B14F-4D97-AF65-F5344CB8AC3E}">
        <p14:creationId xmlns:p14="http://schemas.microsoft.com/office/powerpoint/2010/main" val="33638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E7418-6EC0-4817-B7F6-449D11AD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objective function used for the WMF algorithm</a:t>
            </a:r>
            <a:r>
              <a:rPr lang="en-US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212C0-4D9B-4A9D-9AFE-70BDA629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WMF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3407-5DE2-4315-B43D-5CC84E3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415CF6-5FC2-438E-BD24-DDEC134C1DA3}"/>
                  </a:ext>
                </a:extLst>
              </p:cNvPr>
              <p:cNvSpPr txBox="1"/>
              <p:nvPr/>
            </p:nvSpPr>
            <p:spPr>
              <a:xfrm>
                <a:off x="2470170" y="3553482"/>
                <a:ext cx="6954386" cy="60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Regularization term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415CF6-5FC2-438E-BD24-DDEC134C1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70" y="3553482"/>
                <a:ext cx="6954386" cy="609013"/>
              </a:xfrm>
              <a:prstGeom prst="rect">
                <a:avLst/>
              </a:prstGeom>
              <a:blipFill>
                <a:blip r:embed="rId2"/>
                <a:stretch>
                  <a:fillRect l="-175" t="-97000" b="-1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1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80068-824C-4F08-BE7F-9529E294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69537" cy="3416300"/>
          </a:xfrm>
        </p:spPr>
        <p:txBody>
          <a:bodyPr/>
          <a:lstStyle/>
          <a:p>
            <a:r>
              <a:rPr lang="en-US" dirty="0"/>
              <a:t>Collaborative Filtering generally always performs better than current content-based approaches when enough usage data is available [3]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direct correspondence between the raw audio signal and song characteristics affecting user preference</a:t>
            </a:r>
            <a:endParaRPr lang="en-US" i="1" dirty="0">
              <a:solidFill>
                <a:srgbClr val="1E5D8A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0AC40-91B9-48AE-BCC9-577E3A41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Recommendation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E31DE-2C28-4D39-89D1-C2E1D114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CE5B9-AF28-4005-8789-310562871FF5}"/>
              </a:ext>
            </a:extLst>
          </p:cNvPr>
          <p:cNvSpPr/>
          <p:nvPr/>
        </p:nvSpPr>
        <p:spPr>
          <a:xfrm>
            <a:off x="1494988" y="3436732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i="1" dirty="0">
                <a:solidFill>
                  <a:srgbClr val="1E5D8A"/>
                </a:solidFill>
                <a:sym typeface="Wingdings" panose="05000000000000000000" pitchFamily="2" charset="2"/>
              </a:rPr>
              <a:t> cold start problem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363DF-06D9-4988-9EDC-715E0CC30734}"/>
              </a:ext>
            </a:extLst>
          </p:cNvPr>
          <p:cNvSpPr/>
          <p:nvPr/>
        </p:nvSpPr>
        <p:spPr>
          <a:xfrm>
            <a:off x="1494988" y="4938291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1E5D8A"/>
                </a:solidFill>
                <a:sym typeface="Wingdings" panose="05000000000000000000" pitchFamily="2" charset="2"/>
              </a:rPr>
              <a:t>semantic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4616E-C85B-4530-8473-AFC291BC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the computer to recognize specific patterns/features in data without having to memorize it entirely</a:t>
            </a:r>
          </a:p>
          <a:p>
            <a:r>
              <a:rPr lang="en-US" dirty="0"/>
              <a:t>We humans do it all the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1E6A5-F196-46EE-B83B-AD72B295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–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0AC6C-59D0-44B7-81C3-96B21209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7CD15-04ED-4008-99C4-7B5914FC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4C566-4678-4DE0-A063-3E10ECF3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735B3B-D862-4798-91B0-AB4898712180}"/>
                  </a:ext>
                </a:extLst>
              </p:cNvPr>
              <p:cNvSpPr/>
              <p:nvPr/>
            </p:nvSpPr>
            <p:spPr>
              <a:xfrm>
                <a:off x="4676775" y="4288366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735B3B-D862-4798-91B0-AB4898712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775" y="4288366"/>
                <a:ext cx="533400" cy="533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6C1CD7-3CFC-45B8-BEAF-39B6E5698DF6}"/>
                  </a:ext>
                </a:extLst>
              </p:cNvPr>
              <p:cNvSpPr/>
              <p:nvPr/>
            </p:nvSpPr>
            <p:spPr>
              <a:xfrm>
                <a:off x="5743575" y="4288366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6C1CD7-3CFC-45B8-BEAF-39B6E5698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4288366"/>
                <a:ext cx="533400" cy="533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A4A2A5A-DDE9-4DA7-90A6-4441C83999D3}"/>
                  </a:ext>
                </a:extLst>
              </p:cNvPr>
              <p:cNvSpPr/>
              <p:nvPr/>
            </p:nvSpPr>
            <p:spPr>
              <a:xfrm>
                <a:off x="6810375" y="4288366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A4A2A5A-DDE9-4DA7-90A6-4441C839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4288366"/>
                <a:ext cx="533400" cy="5334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AD91B7-6792-4E73-8C8A-68F3664D405C}"/>
                  </a:ext>
                </a:extLst>
              </p:cNvPr>
              <p:cNvSpPr/>
              <p:nvPr/>
            </p:nvSpPr>
            <p:spPr>
              <a:xfrm>
                <a:off x="5743575" y="2869141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AD91B7-6792-4E73-8C8A-68F3664D4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869141"/>
                <a:ext cx="533400" cy="5334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680FA7-AFB9-4F1B-80FD-A550AD04EFE5}"/>
                  </a:ext>
                </a:extLst>
              </p:cNvPr>
              <p:cNvSpPr txBox="1"/>
              <p:nvPr/>
            </p:nvSpPr>
            <p:spPr>
              <a:xfrm>
                <a:off x="4999913" y="3567567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680FA7-AFB9-4F1B-80FD-A550AD04E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13" y="3567567"/>
                <a:ext cx="3826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C9F1D1-3CD9-41C1-9182-B4A3C9446977}"/>
                  </a:ext>
                </a:extLst>
              </p:cNvPr>
              <p:cNvSpPr txBox="1"/>
              <p:nvPr/>
            </p:nvSpPr>
            <p:spPr>
              <a:xfrm>
                <a:off x="5705721" y="3566609"/>
                <a:ext cx="382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C9F1D1-3CD9-41C1-9182-B4A3C944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21" y="3566609"/>
                <a:ext cx="3826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CBDFC-E21A-46A3-92EF-328B94701CAC}"/>
                  </a:ext>
                </a:extLst>
              </p:cNvPr>
              <p:cNvSpPr txBox="1"/>
              <p:nvPr/>
            </p:nvSpPr>
            <p:spPr>
              <a:xfrm>
                <a:off x="6629428" y="3566609"/>
                <a:ext cx="3618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CBDFC-E21A-46A3-92EF-328B9470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8" y="3566609"/>
                <a:ext cx="3618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8CCF0C-D179-4EE1-807C-0FFEBBD36E03}"/>
                  </a:ext>
                </a:extLst>
              </p:cNvPr>
              <p:cNvSpPr txBox="1"/>
              <p:nvPr/>
            </p:nvSpPr>
            <p:spPr>
              <a:xfrm>
                <a:off x="3598845" y="5324041"/>
                <a:ext cx="4822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8CCF0C-D179-4EE1-807C-0FFEBBD3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45" y="5324041"/>
                <a:ext cx="482285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6BED6963-4821-4874-9A2E-0C72A1DE6296}"/>
              </a:ext>
            </a:extLst>
          </p:cNvPr>
          <p:cNvSpPr/>
          <p:nvPr/>
        </p:nvSpPr>
        <p:spPr>
          <a:xfrm>
            <a:off x="3982127" y="2840225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F422A6-6B12-4097-B857-87AB9F2AF90C}"/>
              </a:ext>
            </a:extLst>
          </p:cNvPr>
          <p:cNvSpPr txBox="1"/>
          <p:nvPr/>
        </p:nvSpPr>
        <p:spPr>
          <a:xfrm>
            <a:off x="2394423" y="2916332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328E866-EF4A-4832-8493-7542D1EAEF18}"/>
              </a:ext>
            </a:extLst>
          </p:cNvPr>
          <p:cNvSpPr/>
          <p:nvPr/>
        </p:nvSpPr>
        <p:spPr>
          <a:xfrm>
            <a:off x="3982124" y="3455660"/>
            <a:ext cx="382633" cy="734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747C2F-E81C-490B-A985-18723DE5E2EF}"/>
              </a:ext>
            </a:extLst>
          </p:cNvPr>
          <p:cNvSpPr txBox="1"/>
          <p:nvPr/>
        </p:nvSpPr>
        <p:spPr>
          <a:xfrm>
            <a:off x="2438780" y="362594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006463F5-9467-4B0B-B1F5-0C970C607030}"/>
              </a:ext>
            </a:extLst>
          </p:cNvPr>
          <p:cNvSpPr/>
          <p:nvPr/>
        </p:nvSpPr>
        <p:spPr>
          <a:xfrm>
            <a:off x="3982123" y="4259450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72B5F0-214B-4142-80DB-8B2CC0D92BE1}"/>
              </a:ext>
            </a:extLst>
          </p:cNvPr>
          <p:cNvSpPr txBox="1"/>
          <p:nvPr/>
        </p:nvSpPr>
        <p:spPr>
          <a:xfrm>
            <a:off x="2438780" y="433555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CBED4-0EFE-488D-93DA-9CA89BA1683E}"/>
              </a:ext>
            </a:extLst>
          </p:cNvPr>
          <p:cNvCxnSpPr>
            <a:stCxn id="11" idx="4"/>
            <a:endCxn id="8" idx="0"/>
          </p:cNvCxnSpPr>
          <p:nvPr/>
        </p:nvCxnSpPr>
        <p:spPr>
          <a:xfrm flipH="1">
            <a:off x="4943475" y="3402541"/>
            <a:ext cx="1066800" cy="885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88B9F-F9D0-4A95-BA20-7A84BC20EAAD}"/>
              </a:ext>
            </a:extLst>
          </p:cNvPr>
          <p:cNvCxnSpPr>
            <a:stCxn id="11" idx="4"/>
            <a:endCxn id="9" idx="0"/>
          </p:cNvCxnSpPr>
          <p:nvPr/>
        </p:nvCxnSpPr>
        <p:spPr>
          <a:xfrm>
            <a:off x="6010275" y="3402541"/>
            <a:ext cx="0" cy="885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50B7CF-9B8F-4D08-B5FB-B668F81A6A28}"/>
              </a:ext>
            </a:extLst>
          </p:cNvPr>
          <p:cNvCxnSpPr>
            <a:stCxn id="11" idx="4"/>
            <a:endCxn id="10" idx="0"/>
          </p:cNvCxnSpPr>
          <p:nvPr/>
        </p:nvCxnSpPr>
        <p:spPr>
          <a:xfrm>
            <a:off x="6010275" y="3402541"/>
            <a:ext cx="1066800" cy="885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EE0F3-FF2B-4EEA-A910-2F061664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07172-AFD1-433A-ADF6-D08E1BC8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6801C-712B-4109-98D5-25A91A8A7777}"/>
              </a:ext>
            </a:extLst>
          </p:cNvPr>
          <p:cNvSpPr txBox="1"/>
          <p:nvPr/>
        </p:nvSpPr>
        <p:spPr>
          <a:xfrm>
            <a:off x="5114925" y="249555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Discrete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B467A5-F7DB-46DC-965D-B4FE020D2305}"/>
                  </a:ext>
                </a:extLst>
              </p:cNvPr>
              <p:cNvSpPr txBox="1"/>
              <p:nvPr/>
            </p:nvSpPr>
            <p:spPr>
              <a:xfrm>
                <a:off x="5142720" y="3026343"/>
                <a:ext cx="1735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B467A5-F7DB-46DC-965D-B4FE020D2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20" y="3026343"/>
                <a:ext cx="17352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20EDC4B-170D-4D6A-9890-008BC212728B}"/>
              </a:ext>
            </a:extLst>
          </p:cNvPr>
          <p:cNvSpPr txBox="1"/>
          <p:nvPr/>
        </p:nvSpPr>
        <p:spPr>
          <a:xfrm>
            <a:off x="2824231" y="3603303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sum of signal differences over time equal to zero?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8C8C1-7201-4C3D-AA5D-B4826F333C7C}"/>
                  </a:ext>
                </a:extLst>
              </p:cNvPr>
              <p:cNvSpPr txBox="1"/>
              <p:nvPr/>
            </p:nvSpPr>
            <p:spPr>
              <a:xfrm>
                <a:off x="3637275" y="4149485"/>
                <a:ext cx="47461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−(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8C8C1-7201-4C3D-AA5D-B4826F333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75" y="4149485"/>
                <a:ext cx="4746171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6331949D-3170-412F-92A4-71C924F7D9DD}"/>
              </a:ext>
            </a:extLst>
          </p:cNvPr>
          <p:cNvSpPr/>
          <p:nvPr/>
        </p:nvSpPr>
        <p:spPr>
          <a:xfrm>
            <a:off x="4409770" y="4953000"/>
            <a:ext cx="532418" cy="273404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2803D2-92FA-4A1F-9D67-181A3A58F1AB}"/>
                  </a:ext>
                </a:extLst>
              </p:cNvPr>
              <p:cNvSpPr txBox="1"/>
              <p:nvPr/>
            </p:nvSpPr>
            <p:spPr>
              <a:xfrm>
                <a:off x="5114925" y="4885647"/>
                <a:ext cx="81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2803D2-92FA-4A1F-9D67-181A3A58F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25" y="4885647"/>
                <a:ext cx="8122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0F70C4-A0F0-4EC7-8BB9-49F2CA1FD67A}"/>
                  </a:ext>
                </a:extLst>
              </p:cNvPr>
              <p:cNvSpPr txBox="1"/>
              <p:nvPr/>
            </p:nvSpPr>
            <p:spPr>
              <a:xfrm>
                <a:off x="5927199" y="4896031"/>
                <a:ext cx="923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0F70C4-A0F0-4EC7-8BB9-49F2CA1F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99" y="4896031"/>
                <a:ext cx="9237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D24FFA-BAFB-40E4-87AD-09ADC5E105B9}"/>
                  </a:ext>
                </a:extLst>
              </p:cNvPr>
              <p:cNvSpPr txBox="1"/>
              <p:nvPr/>
            </p:nvSpPr>
            <p:spPr>
              <a:xfrm>
                <a:off x="6805091" y="4885647"/>
                <a:ext cx="7914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D24FFA-BAFB-40E4-87AD-09ADC5E10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91" y="4885647"/>
                <a:ext cx="7914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22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E2CAD-0190-4D8B-AC63-7FE86D62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597025"/>
          </a:xfrm>
        </p:spPr>
        <p:txBody>
          <a:bodyPr/>
          <a:lstStyle/>
          <a:p>
            <a:r>
              <a:rPr lang="en-US" dirty="0"/>
              <a:t>We would like the network to learn the parameters by itself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A2124-BAE7-4F0E-90F2-A55AB95C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-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45AF9-AC8C-46F5-9A8D-9FE37056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66614-52CB-4829-890E-75C8DA4D9D83}"/>
                  </a:ext>
                </a:extLst>
              </p:cNvPr>
              <p:cNvSpPr txBox="1"/>
              <p:nvPr/>
            </p:nvSpPr>
            <p:spPr>
              <a:xfrm>
                <a:off x="2013178" y="3828167"/>
                <a:ext cx="15224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66614-52CB-4829-890E-75C8DA4D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78" y="3828167"/>
                <a:ext cx="15224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0C3B8-9193-44AB-86DD-094E13F8DEF2}"/>
                  </a:ext>
                </a:extLst>
              </p:cNvPr>
              <p:cNvSpPr txBox="1"/>
              <p:nvPr/>
            </p:nvSpPr>
            <p:spPr>
              <a:xfrm>
                <a:off x="2011800" y="4314032"/>
                <a:ext cx="1530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0C3B8-9193-44AB-86DD-094E13F8D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00" y="4314032"/>
                <a:ext cx="1530675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CF756A-861F-4E54-BFEF-F12666AA1DF5}"/>
                  </a:ext>
                </a:extLst>
              </p:cNvPr>
              <p:cNvSpPr txBox="1"/>
              <p:nvPr/>
            </p:nvSpPr>
            <p:spPr>
              <a:xfrm>
                <a:off x="2011800" y="4790312"/>
                <a:ext cx="1472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CF756A-861F-4E54-BFEF-F12666AA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00" y="4790312"/>
                <a:ext cx="147258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Voice">
            <a:extLst>
              <a:ext uri="{FF2B5EF4-FFF2-40B4-BE49-F238E27FC236}">
                <a16:creationId xmlns:a16="http://schemas.microsoft.com/office/drawing/2014/main" id="{E8AE97FE-B469-4A9B-9DDF-3D8B17EE5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6323" y="4234702"/>
            <a:ext cx="558770" cy="558770"/>
          </a:xfrm>
          <a:prstGeom prst="rect">
            <a:avLst/>
          </a:prstGeom>
        </p:spPr>
      </p:pic>
      <p:pic>
        <p:nvPicPr>
          <p:cNvPr id="13" name="Graphic 12" descr="Wi-Fi">
            <a:extLst>
              <a:ext uri="{FF2B5EF4-FFF2-40B4-BE49-F238E27FC236}">
                <a16:creationId xmlns:a16="http://schemas.microsoft.com/office/drawing/2014/main" id="{DB84FDBD-AB8A-4A45-AA8E-0BD48B68C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8713" y="3686909"/>
            <a:ext cx="627123" cy="627123"/>
          </a:xfrm>
          <a:prstGeom prst="rect">
            <a:avLst/>
          </a:prstGeom>
        </p:spPr>
      </p:pic>
      <p:pic>
        <p:nvPicPr>
          <p:cNvPr id="15" name="Graphic 14" descr="Signal">
            <a:extLst>
              <a:ext uri="{FF2B5EF4-FFF2-40B4-BE49-F238E27FC236}">
                <a16:creationId xmlns:a16="http://schemas.microsoft.com/office/drawing/2014/main" id="{8F09F53D-CB1E-4467-BBDB-87A4C9B45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6323" y="4741660"/>
            <a:ext cx="457200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053D02-D7D7-43DB-9E57-11A74CC1017B}"/>
              </a:ext>
            </a:extLst>
          </p:cNvPr>
          <p:cNvSpPr txBox="1"/>
          <p:nvPr/>
        </p:nvSpPr>
        <p:spPr>
          <a:xfrm>
            <a:off x="4397663" y="3815804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53DCED-2D97-471C-A086-0AF3A9EDDF6F}"/>
                  </a:ext>
                </a:extLst>
              </p:cNvPr>
              <p:cNvSpPr txBox="1"/>
              <p:nvPr/>
            </p:nvSpPr>
            <p:spPr>
              <a:xfrm>
                <a:off x="4661378" y="4390202"/>
                <a:ext cx="174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53DCED-2D97-471C-A086-0AF3A9EDD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78" y="4390202"/>
                <a:ext cx="1749005" cy="400110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0D37A-0BEC-4362-8318-E5A7F5978069}"/>
                  </a:ext>
                </a:extLst>
              </p:cNvPr>
              <p:cNvSpPr txBox="1"/>
              <p:nvPr/>
            </p:nvSpPr>
            <p:spPr>
              <a:xfrm>
                <a:off x="7631064" y="3800415"/>
                <a:ext cx="3077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0D37A-0BEC-4362-8318-E5A7F5978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064" y="3800415"/>
                <a:ext cx="3077317" cy="400110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E75083-99F1-4CBB-9306-D1B22AE8914D}"/>
                  </a:ext>
                </a:extLst>
              </p:cNvPr>
              <p:cNvSpPr txBox="1"/>
              <p:nvPr/>
            </p:nvSpPr>
            <p:spPr>
              <a:xfrm>
                <a:off x="7609221" y="4314032"/>
                <a:ext cx="3085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E75083-99F1-4CBB-9306-D1B22AE89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21" y="4314032"/>
                <a:ext cx="3085588" cy="400110"/>
              </a:xfrm>
              <a:prstGeom prst="rect">
                <a:avLst/>
              </a:prstGeom>
              <a:blipFill>
                <a:blip r:embed="rId1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5ED503-164B-4EAF-B022-71A135706B1E}"/>
                  </a:ext>
                </a:extLst>
              </p:cNvPr>
              <p:cNvSpPr txBox="1"/>
              <p:nvPr/>
            </p:nvSpPr>
            <p:spPr>
              <a:xfrm>
                <a:off x="7631064" y="4790312"/>
                <a:ext cx="30460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5ED503-164B-4EAF-B022-71A135706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064" y="4790312"/>
                <a:ext cx="3046027" cy="400110"/>
              </a:xfrm>
              <a:prstGeom prst="rect">
                <a:avLst/>
              </a:prstGeom>
              <a:blipFill>
                <a:blip r:embed="rId1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987C29-1944-4447-B418-A08C2FE4A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8761412" cy="367347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Data usually contains noise  no exact solution</a:t>
                </a:r>
                <a:endParaRPr lang="en-US" dirty="0"/>
              </a:p>
              <a:p>
                <a:r>
                  <a:rPr lang="en-US" dirty="0">
                    <a:sym typeface="Wingdings" panose="05000000000000000000" pitchFamily="2" charset="2"/>
                  </a:rPr>
                  <a:t>Error minimization techniques necessary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In our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987C29-1944-4447-B418-A08C2FE4A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8761412" cy="3673475"/>
              </a:xfrm>
              <a:blipFill>
                <a:blip r:embed="rId3"/>
                <a:stretch>
                  <a:fillRect l="-139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9C26EC-9CF5-432B-9668-1642EF66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-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0B902-DE30-4045-8035-FEE47996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5BD022-A208-4DDC-865D-193C2E6FB497}"/>
                  </a:ext>
                </a:extLst>
              </p:cNvPr>
              <p:cNvSpPr txBox="1"/>
              <p:nvPr/>
            </p:nvSpPr>
            <p:spPr>
              <a:xfrm>
                <a:off x="1703270" y="3796084"/>
                <a:ext cx="5396413" cy="1393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Sum of squares error function for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5BD022-A208-4DDC-865D-193C2E6FB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70" y="3796084"/>
                <a:ext cx="5396413" cy="1393267"/>
              </a:xfrm>
              <a:prstGeom prst="rect">
                <a:avLst/>
              </a:prstGeom>
              <a:blipFill>
                <a:blip r:embed="rId4"/>
                <a:stretch>
                  <a:fillRect l="-45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E0401B8F-0E86-4BCF-92F4-656B6E3B1F83}"/>
              </a:ext>
            </a:extLst>
          </p:cNvPr>
          <p:cNvSpPr/>
          <p:nvPr/>
        </p:nvSpPr>
        <p:spPr>
          <a:xfrm>
            <a:off x="5637146" y="4582629"/>
            <a:ext cx="532418" cy="273404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1DE89-470E-4764-9130-117EBC1CAE8F}"/>
              </a:ext>
            </a:extLst>
          </p:cNvPr>
          <p:cNvSpPr txBox="1"/>
          <p:nvPr/>
        </p:nvSpPr>
        <p:spPr>
          <a:xfrm>
            <a:off x="6208304" y="4534665"/>
            <a:ext cx="239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Minimize gradient</a:t>
            </a:r>
          </a:p>
        </p:txBody>
      </p:sp>
    </p:spTree>
    <p:extLst>
      <p:ext uri="{BB962C8B-B14F-4D97-AF65-F5344CB8AC3E}">
        <p14:creationId xmlns:p14="http://schemas.microsoft.com/office/powerpoint/2010/main" val="4287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13E228-843D-4F7C-A76E-A3B19381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373C2-8619-45BD-A03F-D61DB5DE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81954-7377-42DA-831E-6A5D8B1090C1}"/>
              </a:ext>
            </a:extLst>
          </p:cNvPr>
          <p:cNvSpPr/>
          <p:nvPr/>
        </p:nvSpPr>
        <p:spPr>
          <a:xfrm>
            <a:off x="2180492" y="3580619"/>
            <a:ext cx="795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Deep content-based music recommendation </a:t>
            </a:r>
            <a:r>
              <a:rPr lang="en-US" sz="2400" dirty="0"/>
              <a:t>by van den Oord et al. NIPS 2013</a:t>
            </a:r>
          </a:p>
        </p:txBody>
      </p:sp>
    </p:spTree>
    <p:extLst>
      <p:ext uri="{BB962C8B-B14F-4D97-AF65-F5344CB8AC3E}">
        <p14:creationId xmlns:p14="http://schemas.microsoft.com/office/powerpoint/2010/main" val="19202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"/>
    </mc:Choice>
    <mc:Fallback xmlns="">
      <p:transition spd="slow" advTm="1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AE4F86-6D33-4A8A-8CB0-D8E7EB85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FF18-5A7B-413C-BF32-13023E1B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2E410D-9B6B-4DBC-B429-9A947CA4F652}"/>
                  </a:ext>
                </a:extLst>
              </p:cNvPr>
              <p:cNvSpPr/>
              <p:nvPr/>
            </p:nvSpPr>
            <p:spPr>
              <a:xfrm>
                <a:off x="31425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2E410D-9B6B-4DBC-B429-9A947CA4F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4032440"/>
                <a:ext cx="533400" cy="533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2E9937B-B02A-4631-8B62-EDE0A1708FBF}"/>
                  </a:ext>
                </a:extLst>
              </p:cNvPr>
              <p:cNvSpPr/>
              <p:nvPr/>
            </p:nvSpPr>
            <p:spPr>
              <a:xfrm>
                <a:off x="42093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2E9937B-B02A-4631-8B62-EDE0A1708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85" y="4032440"/>
                <a:ext cx="533400" cy="533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7FE6E2-D0FB-4C0D-A118-FE98FB1D71FA}"/>
                  </a:ext>
                </a:extLst>
              </p:cNvPr>
              <p:cNvSpPr/>
              <p:nvPr/>
            </p:nvSpPr>
            <p:spPr>
              <a:xfrm>
                <a:off x="52761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7FE6E2-D0FB-4C0D-A118-FE98FB1D7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5" y="4032440"/>
                <a:ext cx="533400" cy="5334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FA8411B-CBC2-4075-BF9C-7F21184039D2}"/>
                  </a:ext>
                </a:extLst>
              </p:cNvPr>
              <p:cNvSpPr/>
              <p:nvPr/>
            </p:nvSpPr>
            <p:spPr>
              <a:xfrm>
                <a:off x="3675985" y="2603498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FA8411B-CBC2-4075-BF9C-7F2118403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985" y="2603498"/>
                <a:ext cx="533400" cy="5334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BFF2F-C231-4F50-B5D5-6EE407CFABEF}"/>
                  </a:ext>
                </a:extLst>
              </p:cNvPr>
              <p:cNvSpPr txBox="1"/>
              <p:nvPr/>
            </p:nvSpPr>
            <p:spPr>
              <a:xfrm>
                <a:off x="3116377" y="3361652"/>
                <a:ext cx="61080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3BFF2F-C231-4F50-B5D5-6EE407CFA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77" y="3361652"/>
                <a:ext cx="610808" cy="372538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ED30EF-B8F8-405E-825B-85A1B8464AB0}"/>
                  </a:ext>
                </a:extLst>
              </p:cNvPr>
              <p:cNvSpPr txBox="1"/>
              <p:nvPr/>
            </p:nvSpPr>
            <p:spPr>
              <a:xfrm>
                <a:off x="5197258" y="3361652"/>
                <a:ext cx="616131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ED30EF-B8F8-405E-825B-85A1B8464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58" y="3361652"/>
                <a:ext cx="616131" cy="374461"/>
              </a:xfrm>
              <a:prstGeom prst="rect">
                <a:avLst/>
              </a:prstGeom>
              <a:blipFill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4EAA862A-60EF-40B1-8EF0-5905EB377804}"/>
              </a:ext>
            </a:extLst>
          </p:cNvPr>
          <p:cNvSpPr/>
          <p:nvPr/>
        </p:nvSpPr>
        <p:spPr>
          <a:xfrm>
            <a:off x="2499658" y="4042155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B288D1-3FE8-4F28-8035-9FE735C5D837}"/>
              </a:ext>
            </a:extLst>
          </p:cNvPr>
          <p:cNvSpPr txBox="1"/>
          <p:nvPr/>
        </p:nvSpPr>
        <p:spPr>
          <a:xfrm>
            <a:off x="904045" y="2689322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97BF6C4-E07F-4F7A-BD5B-C4DCC14C8DAA}"/>
              </a:ext>
            </a:extLst>
          </p:cNvPr>
          <p:cNvSpPr/>
          <p:nvPr/>
        </p:nvSpPr>
        <p:spPr>
          <a:xfrm>
            <a:off x="2505748" y="3222515"/>
            <a:ext cx="382633" cy="734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D6642-8326-4E04-8515-031D844117A5}"/>
              </a:ext>
            </a:extLst>
          </p:cNvPr>
          <p:cNvSpPr txBox="1"/>
          <p:nvPr/>
        </p:nvSpPr>
        <p:spPr>
          <a:xfrm>
            <a:off x="916851" y="340486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19851D4-7FC6-4899-8D89-6114E2F48685}"/>
              </a:ext>
            </a:extLst>
          </p:cNvPr>
          <p:cNvSpPr/>
          <p:nvPr/>
        </p:nvSpPr>
        <p:spPr>
          <a:xfrm>
            <a:off x="2463714" y="5529780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1BE047-32E7-418F-B8B4-14461157E1FB}"/>
              </a:ext>
            </a:extLst>
          </p:cNvPr>
          <p:cNvSpPr txBox="1"/>
          <p:nvPr/>
        </p:nvSpPr>
        <p:spPr>
          <a:xfrm>
            <a:off x="920371" y="560588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732990C-A0E0-450E-AEE7-850734A7F430}"/>
                  </a:ext>
                </a:extLst>
              </p:cNvPr>
              <p:cNvSpPr/>
              <p:nvPr/>
            </p:nvSpPr>
            <p:spPr>
              <a:xfrm>
                <a:off x="31425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732990C-A0E0-450E-AEE7-850734A7F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5529780"/>
                <a:ext cx="533400" cy="5334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D3134A9-1B7E-4B3B-B5D9-FFA14C4CDDB5}"/>
                  </a:ext>
                </a:extLst>
              </p:cNvPr>
              <p:cNvSpPr/>
              <p:nvPr/>
            </p:nvSpPr>
            <p:spPr>
              <a:xfrm>
                <a:off x="42093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D3134A9-1B7E-4B3B-B5D9-FFA14C4CD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85" y="5529780"/>
                <a:ext cx="533400" cy="5334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5E1DB91-EBB9-4F6C-B991-2EDF64318042}"/>
                  </a:ext>
                </a:extLst>
              </p:cNvPr>
              <p:cNvSpPr/>
              <p:nvPr/>
            </p:nvSpPr>
            <p:spPr>
              <a:xfrm>
                <a:off x="52761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5E1DB91-EBB9-4F6C-B991-2EDF64318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5" y="5529780"/>
                <a:ext cx="533400" cy="5334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A78F5C-51BB-4E98-AABD-BE6FFB5E8551}"/>
              </a:ext>
            </a:extLst>
          </p:cNvPr>
          <p:cNvCxnSpPr>
            <a:stCxn id="5" idx="4"/>
            <a:endCxn id="21" idx="0"/>
          </p:cNvCxnSpPr>
          <p:nvPr/>
        </p:nvCxnSpPr>
        <p:spPr>
          <a:xfrm>
            <a:off x="34092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562A6CF-18A4-4477-AE3A-4F710D5EAA06}"/>
              </a:ext>
            </a:extLst>
          </p:cNvPr>
          <p:cNvCxnSpPr>
            <a:stCxn id="5" idx="4"/>
            <a:endCxn id="22" idx="0"/>
          </p:cNvCxnSpPr>
          <p:nvPr/>
        </p:nvCxnSpPr>
        <p:spPr>
          <a:xfrm>
            <a:off x="34092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1FF4A37-2DEC-49C9-A92C-AF600109F73B}"/>
              </a:ext>
            </a:extLst>
          </p:cNvPr>
          <p:cNvCxnSpPr>
            <a:stCxn id="5" idx="4"/>
            <a:endCxn id="23" idx="0"/>
          </p:cNvCxnSpPr>
          <p:nvPr/>
        </p:nvCxnSpPr>
        <p:spPr>
          <a:xfrm>
            <a:off x="3409285" y="4565840"/>
            <a:ext cx="21336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1398D3-1B83-4C07-9B56-5BD779362947}"/>
              </a:ext>
            </a:extLst>
          </p:cNvPr>
          <p:cNvCxnSpPr>
            <a:stCxn id="6" idx="4"/>
            <a:endCxn id="21" idx="0"/>
          </p:cNvCxnSpPr>
          <p:nvPr/>
        </p:nvCxnSpPr>
        <p:spPr>
          <a:xfrm flipH="1">
            <a:off x="34092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C2B9FC-1048-4912-BE29-06995BB2D5BC}"/>
              </a:ext>
            </a:extLst>
          </p:cNvPr>
          <p:cNvCxnSpPr>
            <a:stCxn id="6" idx="4"/>
            <a:endCxn id="22" idx="0"/>
          </p:cNvCxnSpPr>
          <p:nvPr/>
        </p:nvCxnSpPr>
        <p:spPr>
          <a:xfrm>
            <a:off x="44760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1B632F-4437-4E07-B035-7205D56E9A9D}"/>
              </a:ext>
            </a:extLst>
          </p:cNvPr>
          <p:cNvCxnSpPr>
            <a:stCxn id="6" idx="4"/>
            <a:endCxn id="23" idx="0"/>
          </p:cNvCxnSpPr>
          <p:nvPr/>
        </p:nvCxnSpPr>
        <p:spPr>
          <a:xfrm>
            <a:off x="44760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AD6BF9-469C-4243-8BAC-CA4E8E88CFF8}"/>
              </a:ext>
            </a:extLst>
          </p:cNvPr>
          <p:cNvCxnSpPr>
            <a:stCxn id="7" idx="4"/>
            <a:endCxn id="21" idx="0"/>
          </p:cNvCxnSpPr>
          <p:nvPr/>
        </p:nvCxnSpPr>
        <p:spPr>
          <a:xfrm flipH="1">
            <a:off x="3409285" y="4565840"/>
            <a:ext cx="21336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505C7F-14CA-4CE7-830A-CDABEAE3BA7D}"/>
              </a:ext>
            </a:extLst>
          </p:cNvPr>
          <p:cNvCxnSpPr>
            <a:stCxn id="7" idx="4"/>
            <a:endCxn id="22" idx="0"/>
          </p:cNvCxnSpPr>
          <p:nvPr/>
        </p:nvCxnSpPr>
        <p:spPr>
          <a:xfrm flipH="1">
            <a:off x="44760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16D1370-909A-4E73-94FC-7C3BE1E03737}"/>
              </a:ext>
            </a:extLst>
          </p:cNvPr>
          <p:cNvCxnSpPr>
            <a:stCxn id="7" idx="4"/>
            <a:endCxn id="23" idx="0"/>
          </p:cNvCxnSpPr>
          <p:nvPr/>
        </p:nvCxnSpPr>
        <p:spPr>
          <a:xfrm>
            <a:off x="55428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Left Brace 68">
            <a:extLst>
              <a:ext uri="{FF2B5EF4-FFF2-40B4-BE49-F238E27FC236}">
                <a16:creationId xmlns:a16="http://schemas.microsoft.com/office/drawing/2014/main" id="{5FCC90E1-D6BD-42D6-8643-0FEC3A8E2AF7}"/>
              </a:ext>
            </a:extLst>
          </p:cNvPr>
          <p:cNvSpPr/>
          <p:nvPr/>
        </p:nvSpPr>
        <p:spPr>
          <a:xfrm>
            <a:off x="2493252" y="4661172"/>
            <a:ext cx="382633" cy="734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BDB7F4-62E6-4934-B717-0C9522583050}"/>
              </a:ext>
            </a:extLst>
          </p:cNvPr>
          <p:cNvSpPr txBox="1"/>
          <p:nvPr/>
        </p:nvSpPr>
        <p:spPr>
          <a:xfrm>
            <a:off x="904045" y="484351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586BFD-5843-44F5-83F7-81361BAF7B5A}"/>
              </a:ext>
            </a:extLst>
          </p:cNvPr>
          <p:cNvSpPr txBox="1"/>
          <p:nvPr/>
        </p:nvSpPr>
        <p:spPr>
          <a:xfrm>
            <a:off x="884214" y="409597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Hidden layer</a:t>
            </a:r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B8A9FD2E-B1EC-4A93-B7A1-E89A132FFBF5}"/>
              </a:ext>
            </a:extLst>
          </p:cNvPr>
          <p:cNvSpPr/>
          <p:nvPr/>
        </p:nvSpPr>
        <p:spPr>
          <a:xfrm>
            <a:off x="2492347" y="2603498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55BD2D-1A6B-4DE4-B5E1-F952A49C9267}"/>
                  </a:ext>
                </a:extLst>
              </p:cNvPr>
              <p:cNvSpPr txBox="1"/>
              <p:nvPr/>
            </p:nvSpPr>
            <p:spPr>
              <a:xfrm>
                <a:off x="6962775" y="2961542"/>
                <a:ext cx="4354782" cy="405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55BD2D-1A6B-4DE4-B5E1-F952A49C9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775" y="2961542"/>
                <a:ext cx="4354782" cy="405176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8D8B518-867C-4E22-AED3-7185D25D8CE4}"/>
                  </a:ext>
                </a:extLst>
              </p:cNvPr>
              <p:cNvSpPr/>
              <p:nvPr/>
            </p:nvSpPr>
            <p:spPr>
              <a:xfrm>
                <a:off x="2882291" y="4843517"/>
                <a:ext cx="610808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8D8B518-867C-4E22-AED3-7185D25D8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91" y="4843517"/>
                <a:ext cx="610808" cy="371961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3F6C321-4155-4299-AAE9-E69392C0EBE2}"/>
                  </a:ext>
                </a:extLst>
              </p:cNvPr>
              <p:cNvSpPr/>
              <p:nvPr/>
            </p:nvSpPr>
            <p:spPr>
              <a:xfrm>
                <a:off x="5535659" y="4843517"/>
                <a:ext cx="616130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3F6C321-4155-4299-AAE9-E69392C0E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659" y="4843517"/>
                <a:ext cx="616130" cy="373885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1">
                <a:extLst>
                  <a:ext uri="{FF2B5EF4-FFF2-40B4-BE49-F238E27FC236}">
                    <a16:creationId xmlns:a16="http://schemas.microsoft.com/office/drawing/2014/main" id="{73E34406-35CA-4468-8CCF-CCBD6E934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8490" y="3546318"/>
                <a:ext cx="5114473" cy="2428902"/>
              </a:xfrm>
            </p:spPr>
            <p:txBody>
              <a:bodyPr/>
              <a:lstStyle/>
              <a:p>
                <a:r>
                  <a:rPr lang="en-US" dirty="0"/>
                  <a:t>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allows for more complex differentiation and is the same for all nodes in a layer</a:t>
                </a:r>
              </a:p>
              <a:p>
                <a:r>
                  <a:rPr lang="en-US" dirty="0"/>
                  <a:t>One popular activation function is the ReLU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introduces non-linearities, training only through iterative approaches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8" name="Content Placeholder 1">
                <a:extLst>
                  <a:ext uri="{FF2B5EF4-FFF2-40B4-BE49-F238E27FC236}">
                    <a16:creationId xmlns:a16="http://schemas.microsoft.com/office/drawing/2014/main" id="{73E34406-35CA-4468-8CCF-CCBD6E934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8490" y="3546318"/>
                <a:ext cx="5114473" cy="2428902"/>
              </a:xfrm>
              <a:blipFill>
                <a:blip r:embed="rId15"/>
                <a:stretch>
                  <a:fillRect l="-35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05DF441-4406-456E-8916-4D74A74E17CB}"/>
                  </a:ext>
                </a:extLst>
              </p:cNvPr>
              <p:cNvSpPr/>
              <p:nvPr/>
            </p:nvSpPr>
            <p:spPr>
              <a:xfrm>
                <a:off x="4742785" y="2603498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05DF441-4406-456E-8916-4D74A74E1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85" y="2603498"/>
                <a:ext cx="533400" cy="53340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A2EEE1-14AB-43B3-B6A2-879473D918D8}"/>
              </a:ext>
            </a:extLst>
          </p:cNvPr>
          <p:cNvCxnSpPr>
            <a:stCxn id="79" idx="4"/>
            <a:endCxn id="6" idx="0"/>
          </p:cNvCxnSpPr>
          <p:nvPr/>
        </p:nvCxnSpPr>
        <p:spPr>
          <a:xfrm flipH="1">
            <a:off x="44760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57BD60-C3BD-45BD-9B1D-DC2FCC144350}"/>
              </a:ext>
            </a:extLst>
          </p:cNvPr>
          <p:cNvCxnSpPr>
            <a:stCxn id="8" idx="4"/>
            <a:endCxn id="5" idx="0"/>
          </p:cNvCxnSpPr>
          <p:nvPr/>
        </p:nvCxnSpPr>
        <p:spPr>
          <a:xfrm flipH="1">
            <a:off x="34092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57920F8-22C5-4F4B-8255-35193D053455}"/>
              </a:ext>
            </a:extLst>
          </p:cNvPr>
          <p:cNvCxnSpPr>
            <a:stCxn id="8" idx="4"/>
            <a:endCxn id="6" idx="0"/>
          </p:cNvCxnSpPr>
          <p:nvPr/>
        </p:nvCxnSpPr>
        <p:spPr>
          <a:xfrm>
            <a:off x="39426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45E237D-B41D-49EE-A1D0-179D54C8B565}"/>
              </a:ext>
            </a:extLst>
          </p:cNvPr>
          <p:cNvCxnSpPr>
            <a:stCxn id="8" idx="4"/>
            <a:endCxn id="7" idx="0"/>
          </p:cNvCxnSpPr>
          <p:nvPr/>
        </p:nvCxnSpPr>
        <p:spPr>
          <a:xfrm>
            <a:off x="3942685" y="3136898"/>
            <a:ext cx="16002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DF6A72-B46F-4865-8FD6-E37EDA6F58BD}"/>
              </a:ext>
            </a:extLst>
          </p:cNvPr>
          <p:cNvCxnSpPr>
            <a:stCxn id="79" idx="4"/>
            <a:endCxn id="5" idx="0"/>
          </p:cNvCxnSpPr>
          <p:nvPr/>
        </p:nvCxnSpPr>
        <p:spPr>
          <a:xfrm flipH="1">
            <a:off x="3409285" y="3136898"/>
            <a:ext cx="16002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FD2D4C5-C50A-468E-B1FC-B4703BE49881}"/>
              </a:ext>
            </a:extLst>
          </p:cNvPr>
          <p:cNvCxnSpPr>
            <a:stCxn id="79" idx="4"/>
            <a:endCxn id="7" idx="0"/>
          </p:cNvCxnSpPr>
          <p:nvPr/>
        </p:nvCxnSpPr>
        <p:spPr>
          <a:xfrm>
            <a:off x="50094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4066C0-E5FB-4320-978E-8FF90595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4CEC4-95E3-4F82-9BF0-0690E482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E786E50-262C-4CE4-ADC9-9D48C7E06CD8}"/>
              </a:ext>
            </a:extLst>
          </p:cNvPr>
          <p:cNvSpPr/>
          <p:nvPr/>
        </p:nvSpPr>
        <p:spPr>
          <a:xfrm>
            <a:off x="2499658" y="4042155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1563F-B102-47E1-B052-2EDAF157D699}"/>
              </a:ext>
            </a:extLst>
          </p:cNvPr>
          <p:cNvSpPr txBox="1"/>
          <p:nvPr/>
        </p:nvSpPr>
        <p:spPr>
          <a:xfrm>
            <a:off x="904045" y="2689322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layer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FB7ABEF2-DF2D-456D-83FD-AA9FCD794365}"/>
              </a:ext>
            </a:extLst>
          </p:cNvPr>
          <p:cNvSpPr/>
          <p:nvPr/>
        </p:nvSpPr>
        <p:spPr>
          <a:xfrm>
            <a:off x="2505748" y="3222515"/>
            <a:ext cx="382633" cy="734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5E410-1497-4EE8-852D-BDA1517E8E9D}"/>
              </a:ext>
            </a:extLst>
          </p:cNvPr>
          <p:cNvSpPr txBox="1"/>
          <p:nvPr/>
        </p:nvSpPr>
        <p:spPr>
          <a:xfrm>
            <a:off x="916851" y="340486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EFCDD07-D48E-43E9-A7A8-0DCCC747376F}"/>
              </a:ext>
            </a:extLst>
          </p:cNvPr>
          <p:cNvSpPr/>
          <p:nvPr/>
        </p:nvSpPr>
        <p:spPr>
          <a:xfrm>
            <a:off x="2463714" y="5529780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5955A-50AA-4A44-9ADC-0B871A81CC31}"/>
              </a:ext>
            </a:extLst>
          </p:cNvPr>
          <p:cNvSpPr txBox="1"/>
          <p:nvPr/>
        </p:nvSpPr>
        <p:spPr>
          <a:xfrm>
            <a:off x="920371" y="560588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E0E0C107-9F0E-4A45-926C-5503494FE582}"/>
              </a:ext>
            </a:extLst>
          </p:cNvPr>
          <p:cNvSpPr/>
          <p:nvPr/>
        </p:nvSpPr>
        <p:spPr>
          <a:xfrm>
            <a:off x="2493252" y="4661172"/>
            <a:ext cx="382633" cy="7340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050712-962D-41AB-AB8B-D3FDF1F7BB46}"/>
              </a:ext>
            </a:extLst>
          </p:cNvPr>
          <p:cNvSpPr txBox="1"/>
          <p:nvPr/>
        </p:nvSpPr>
        <p:spPr>
          <a:xfrm>
            <a:off x="904045" y="4843517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980456-160C-4E56-8EEC-F12163DD45E1}"/>
              </a:ext>
            </a:extLst>
          </p:cNvPr>
          <p:cNvSpPr txBox="1"/>
          <p:nvPr/>
        </p:nvSpPr>
        <p:spPr>
          <a:xfrm>
            <a:off x="904045" y="3963776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Convolutional </a:t>
            </a:r>
          </a:p>
          <a:p>
            <a:r>
              <a:rPr lang="en-US" sz="1600" b="1" dirty="0"/>
              <a:t>(hidden) layer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7FF4C7C6-AAC9-4581-8EE9-B894BA35A217}"/>
              </a:ext>
            </a:extLst>
          </p:cNvPr>
          <p:cNvSpPr/>
          <p:nvPr/>
        </p:nvSpPr>
        <p:spPr>
          <a:xfrm>
            <a:off x="2492347" y="2603498"/>
            <a:ext cx="382633" cy="533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75A8853D-B80F-43E7-9803-6EFD56CF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489" y="2827513"/>
            <a:ext cx="5114473" cy="3235667"/>
          </a:xfrm>
        </p:spPr>
        <p:txBody>
          <a:bodyPr>
            <a:normAutofit/>
          </a:bodyPr>
          <a:lstStyle/>
          <a:p>
            <a:r>
              <a:rPr lang="en-US" dirty="0"/>
              <a:t>Nodes in a convolutional layer are only connected to a </a:t>
            </a:r>
            <a:r>
              <a:rPr lang="en-US" b="1" dirty="0"/>
              <a:t>subset</a:t>
            </a:r>
            <a:r>
              <a:rPr lang="en-US" dirty="0"/>
              <a:t> of the nodes in the layer below</a:t>
            </a:r>
          </a:p>
          <a:p>
            <a:r>
              <a:rPr lang="en-US" dirty="0"/>
              <a:t>Weights are shared across the layer</a:t>
            </a:r>
          </a:p>
          <a:p>
            <a:r>
              <a:rPr lang="en-US" dirty="0"/>
              <a:t>Computations are much more efficient</a:t>
            </a:r>
          </a:p>
          <a:p>
            <a:r>
              <a:rPr lang="en-US" dirty="0"/>
              <a:t>Assumption: local features</a:t>
            </a:r>
          </a:p>
          <a:p>
            <a:r>
              <a:rPr lang="en-US" dirty="0"/>
              <a:t>Adequate for images, audio files etc.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2D4630-11C1-46F4-B883-F6CC0D530704}"/>
                  </a:ext>
                </a:extLst>
              </p:cNvPr>
              <p:cNvSpPr/>
              <p:nvPr/>
            </p:nvSpPr>
            <p:spPr>
              <a:xfrm>
                <a:off x="31425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2D4630-11C1-46F4-B883-F6CC0D530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4032440"/>
                <a:ext cx="533400" cy="533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ADF4D51-FAD1-4FFA-B387-B4047A845033}"/>
                  </a:ext>
                </a:extLst>
              </p:cNvPr>
              <p:cNvSpPr/>
              <p:nvPr/>
            </p:nvSpPr>
            <p:spPr>
              <a:xfrm>
                <a:off x="42093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ADF4D51-FAD1-4FFA-B387-B4047A845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85" y="4032440"/>
                <a:ext cx="533400" cy="533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443997B-4904-4AA4-A64B-65FC55CF968D}"/>
                  </a:ext>
                </a:extLst>
              </p:cNvPr>
              <p:cNvSpPr/>
              <p:nvPr/>
            </p:nvSpPr>
            <p:spPr>
              <a:xfrm>
                <a:off x="5276185" y="403244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443997B-4904-4AA4-A64B-65FC55CF9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5" y="4032440"/>
                <a:ext cx="533400" cy="5334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251D02F-F69C-4D27-80FA-B93382D80D79}"/>
                  </a:ext>
                </a:extLst>
              </p:cNvPr>
              <p:cNvSpPr/>
              <p:nvPr/>
            </p:nvSpPr>
            <p:spPr>
              <a:xfrm>
                <a:off x="3675985" y="2603498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251D02F-F69C-4D27-80FA-B93382D80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985" y="2603498"/>
                <a:ext cx="533400" cy="5334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86D980-4009-4421-B1EC-22B6424BB356}"/>
                  </a:ext>
                </a:extLst>
              </p:cNvPr>
              <p:cNvSpPr txBox="1"/>
              <p:nvPr/>
            </p:nvSpPr>
            <p:spPr>
              <a:xfrm>
                <a:off x="3012909" y="3625932"/>
                <a:ext cx="540083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86D980-4009-4421-B1EC-22B6424BB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09" y="3625932"/>
                <a:ext cx="540083" cy="372538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E68445-6EB1-48F8-9815-3128C543860E}"/>
                  </a:ext>
                </a:extLst>
              </p:cNvPr>
              <p:cNvSpPr txBox="1"/>
              <p:nvPr/>
            </p:nvSpPr>
            <p:spPr>
              <a:xfrm>
                <a:off x="5455370" y="3625419"/>
                <a:ext cx="540084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E68445-6EB1-48F8-9815-3128C5438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70" y="3625419"/>
                <a:ext cx="540084" cy="373051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499C741-C90B-4865-B466-2A287F719C3E}"/>
                  </a:ext>
                </a:extLst>
              </p:cNvPr>
              <p:cNvSpPr/>
              <p:nvPr/>
            </p:nvSpPr>
            <p:spPr>
              <a:xfrm>
                <a:off x="31425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499C741-C90B-4865-B466-2A287F719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5529780"/>
                <a:ext cx="533400" cy="5334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B61A856-2AF3-4969-8A4D-DB63BAFB8CDB}"/>
                  </a:ext>
                </a:extLst>
              </p:cNvPr>
              <p:cNvSpPr/>
              <p:nvPr/>
            </p:nvSpPr>
            <p:spPr>
              <a:xfrm>
                <a:off x="42093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B61A856-2AF3-4969-8A4D-DB63BAFB8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85" y="5529780"/>
                <a:ext cx="533400" cy="5334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F673585-754D-4747-892B-4CE21F04A6FD}"/>
                  </a:ext>
                </a:extLst>
              </p:cNvPr>
              <p:cNvSpPr/>
              <p:nvPr/>
            </p:nvSpPr>
            <p:spPr>
              <a:xfrm>
                <a:off x="5276185" y="552978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F673585-754D-4747-892B-4CE21F04A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5" y="5529780"/>
                <a:ext cx="533400" cy="5334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6D09D89-AE2F-4FB5-BEF6-0EB50AB5875A}"/>
              </a:ext>
            </a:extLst>
          </p:cNvPr>
          <p:cNvCxnSpPr>
            <a:stCxn id="55" idx="4"/>
            <a:endCxn id="61" idx="0"/>
          </p:cNvCxnSpPr>
          <p:nvPr/>
        </p:nvCxnSpPr>
        <p:spPr>
          <a:xfrm>
            <a:off x="34092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DA738E3-8B8F-4EA2-A7BF-FDA55CDFBD97}"/>
              </a:ext>
            </a:extLst>
          </p:cNvPr>
          <p:cNvCxnSpPr>
            <a:stCxn id="55" idx="4"/>
            <a:endCxn id="62" idx="0"/>
          </p:cNvCxnSpPr>
          <p:nvPr/>
        </p:nvCxnSpPr>
        <p:spPr>
          <a:xfrm>
            <a:off x="34092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D9E721-9A07-4DAF-9684-D878851F8B2D}"/>
              </a:ext>
            </a:extLst>
          </p:cNvPr>
          <p:cNvCxnSpPr>
            <a:stCxn id="56" idx="4"/>
            <a:endCxn id="62" idx="0"/>
          </p:cNvCxnSpPr>
          <p:nvPr/>
        </p:nvCxnSpPr>
        <p:spPr>
          <a:xfrm>
            <a:off x="44760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CC892F-DF1E-411A-8BA4-CCDE35A9EFD3}"/>
              </a:ext>
            </a:extLst>
          </p:cNvPr>
          <p:cNvCxnSpPr>
            <a:stCxn id="56" idx="4"/>
            <a:endCxn id="63" idx="0"/>
          </p:cNvCxnSpPr>
          <p:nvPr/>
        </p:nvCxnSpPr>
        <p:spPr>
          <a:xfrm>
            <a:off x="4476085" y="4565840"/>
            <a:ext cx="106680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BA56A37-F8E7-40D9-B260-C8CF07D3F459}"/>
              </a:ext>
            </a:extLst>
          </p:cNvPr>
          <p:cNvCxnSpPr>
            <a:stCxn id="57" idx="4"/>
            <a:endCxn id="63" idx="0"/>
          </p:cNvCxnSpPr>
          <p:nvPr/>
        </p:nvCxnSpPr>
        <p:spPr>
          <a:xfrm>
            <a:off x="5542885" y="4565840"/>
            <a:ext cx="0" cy="96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913D8D3-C892-4D6C-AC75-5E3F8B449630}"/>
                  </a:ext>
                </a:extLst>
              </p:cNvPr>
              <p:cNvSpPr/>
              <p:nvPr/>
            </p:nvSpPr>
            <p:spPr>
              <a:xfrm>
                <a:off x="4742785" y="2603498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913D8D3-C892-4D6C-AC75-5E3F8B449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85" y="2603498"/>
                <a:ext cx="533400" cy="5334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8295A65-05B5-476F-AD92-56DA599D08A2}"/>
              </a:ext>
            </a:extLst>
          </p:cNvPr>
          <p:cNvCxnSpPr>
            <a:stCxn id="73" idx="4"/>
            <a:endCxn id="56" idx="0"/>
          </p:cNvCxnSpPr>
          <p:nvPr/>
        </p:nvCxnSpPr>
        <p:spPr>
          <a:xfrm flipH="1">
            <a:off x="44760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143C15-D195-4EF1-8AA0-CC5812B25896}"/>
              </a:ext>
            </a:extLst>
          </p:cNvPr>
          <p:cNvCxnSpPr>
            <a:stCxn id="58" idx="4"/>
            <a:endCxn id="55" idx="0"/>
          </p:cNvCxnSpPr>
          <p:nvPr/>
        </p:nvCxnSpPr>
        <p:spPr>
          <a:xfrm flipH="1">
            <a:off x="34092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C9177C8-3100-4830-8D7E-CBA0330D7166}"/>
              </a:ext>
            </a:extLst>
          </p:cNvPr>
          <p:cNvCxnSpPr>
            <a:stCxn id="58" idx="4"/>
            <a:endCxn id="56" idx="0"/>
          </p:cNvCxnSpPr>
          <p:nvPr/>
        </p:nvCxnSpPr>
        <p:spPr>
          <a:xfrm>
            <a:off x="39426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71E069C-7E28-4527-A3F4-2AD144BDDE23}"/>
              </a:ext>
            </a:extLst>
          </p:cNvPr>
          <p:cNvCxnSpPr>
            <a:stCxn id="73" idx="4"/>
            <a:endCxn id="57" idx="0"/>
          </p:cNvCxnSpPr>
          <p:nvPr/>
        </p:nvCxnSpPr>
        <p:spPr>
          <a:xfrm>
            <a:off x="5009485" y="3136898"/>
            <a:ext cx="533400" cy="895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883BDE7-0FE5-4FF1-A815-BA479833903F}"/>
                  </a:ext>
                </a:extLst>
              </p:cNvPr>
              <p:cNvSpPr txBox="1"/>
              <p:nvPr/>
            </p:nvSpPr>
            <p:spPr>
              <a:xfrm>
                <a:off x="4563600" y="3642444"/>
                <a:ext cx="540083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883BDE7-0FE5-4FF1-A815-BA4798339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00" y="3642444"/>
                <a:ext cx="540083" cy="372538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26EB54-5D84-4B03-9DB4-B9ACD9E373D0}"/>
                  </a:ext>
                </a:extLst>
              </p:cNvPr>
              <p:cNvSpPr txBox="1"/>
              <p:nvPr/>
            </p:nvSpPr>
            <p:spPr>
              <a:xfrm>
                <a:off x="3788254" y="3625419"/>
                <a:ext cx="540084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26EB54-5D84-4B03-9DB4-B9ACD9E3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54" y="3625419"/>
                <a:ext cx="540084" cy="373051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82C95C-AE0B-4201-AC43-3433FCB6F4FF}"/>
                  </a:ext>
                </a:extLst>
              </p:cNvPr>
              <p:cNvSpPr txBox="1"/>
              <p:nvPr/>
            </p:nvSpPr>
            <p:spPr>
              <a:xfrm>
                <a:off x="2911166" y="4894012"/>
                <a:ext cx="53514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82C95C-AE0B-4201-AC43-3433FCB6F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66" y="4894012"/>
                <a:ext cx="535146" cy="371961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F30026D-3706-4FD6-9A6C-FAC17BD8653B}"/>
                  </a:ext>
                </a:extLst>
              </p:cNvPr>
              <p:cNvSpPr txBox="1"/>
              <p:nvPr/>
            </p:nvSpPr>
            <p:spPr>
              <a:xfrm>
                <a:off x="3426052" y="4912404"/>
                <a:ext cx="535146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F30026D-3706-4FD6-9A6C-FAC17BD8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52" y="4912404"/>
                <a:ext cx="535146" cy="372474"/>
              </a:xfrm>
              <a:prstGeom prst="rect">
                <a:avLst/>
              </a:prstGeom>
              <a:blipFill>
                <a:blip r:embed="rId1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8088D8-3B8E-419B-8672-EF998975D8BA}"/>
                  </a:ext>
                </a:extLst>
              </p:cNvPr>
              <p:cNvSpPr txBox="1"/>
              <p:nvPr/>
            </p:nvSpPr>
            <p:spPr>
              <a:xfrm>
                <a:off x="4053470" y="4908494"/>
                <a:ext cx="535146" cy="371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98088D8-3B8E-419B-8672-EF998975D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470" y="4908494"/>
                <a:ext cx="535146" cy="371961"/>
              </a:xfrm>
              <a:prstGeom prst="rect">
                <a:avLst/>
              </a:prstGeom>
              <a:blipFill>
                <a:blip r:embed="rId1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9B0906-1277-4661-8C9F-2ADE9958C76D}"/>
                  </a:ext>
                </a:extLst>
              </p:cNvPr>
              <p:cNvSpPr txBox="1"/>
              <p:nvPr/>
            </p:nvSpPr>
            <p:spPr>
              <a:xfrm>
                <a:off x="4536636" y="4908494"/>
                <a:ext cx="535146" cy="372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9B0906-1277-4661-8C9F-2ADE9958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36" y="4908494"/>
                <a:ext cx="535146" cy="372474"/>
              </a:xfrm>
              <a:prstGeom prst="rect">
                <a:avLst/>
              </a:prstGeom>
              <a:blipFill>
                <a:blip r:embed="rId1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9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DB8D6-6BB3-4E52-9048-A691E8F4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235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 track (and user) latent vectors using the WMF algorithm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EE4BB-7A60-433B-B89D-E432CDB6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start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D6B1-0DB5-42AD-B4D8-83EF26A7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C28-A7BB-4BD7-8A57-2D361AB8F113}"/>
              </a:ext>
            </a:extLst>
          </p:cNvPr>
          <p:cNvSpPr txBox="1"/>
          <p:nvPr/>
        </p:nvSpPr>
        <p:spPr>
          <a:xfrm>
            <a:off x="1154953" y="260350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 by van den Oord et al.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DE0E8-FF6F-46C5-A965-59BD424A231C}"/>
                  </a:ext>
                </a:extLst>
              </p:cNvPr>
              <p:cNvSpPr txBox="1"/>
              <p:nvPr/>
            </p:nvSpPr>
            <p:spPr>
              <a:xfrm>
                <a:off x="5037681" y="3502749"/>
                <a:ext cx="1963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ADE0E8-FF6F-46C5-A965-59BD424A2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81" y="3502749"/>
                <a:ext cx="19631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2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DB8D6-6BB3-4E52-9048-A691E8F4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235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track latent vectors to train a CNN on the corresponding audio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EE4BB-7A60-433B-B89D-E432CDB6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start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D6B1-0DB5-42AD-B4D8-83EF26A7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C28-A7BB-4BD7-8A57-2D361AB8F113}"/>
              </a:ext>
            </a:extLst>
          </p:cNvPr>
          <p:cNvSpPr txBox="1"/>
          <p:nvPr/>
        </p:nvSpPr>
        <p:spPr>
          <a:xfrm>
            <a:off x="1154953" y="2603500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Best-result approach by van den Oord et al.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2C97DBA-6BF9-4FAD-A8AA-E680AD0FD62F}"/>
                  </a:ext>
                </a:extLst>
              </p:cNvPr>
              <p:cNvSpPr/>
              <p:nvPr/>
            </p:nvSpPr>
            <p:spPr>
              <a:xfrm>
                <a:off x="4708452" y="36290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2C97DBA-6BF9-4FAD-A8AA-E680AD0FD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452" y="3629000"/>
                <a:ext cx="533400" cy="533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CF6F44-57DE-4989-8D05-23C238A57365}"/>
                  </a:ext>
                </a:extLst>
              </p:cNvPr>
              <p:cNvSpPr/>
              <p:nvPr/>
            </p:nvSpPr>
            <p:spPr>
              <a:xfrm>
                <a:off x="6348768" y="36290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3C5B89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CF6F44-57DE-4989-8D05-23C238A573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768" y="3629000"/>
                <a:ext cx="533400" cy="533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C5B8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88964A3-55DB-4210-BB95-4B88698B9D7A}"/>
              </a:ext>
            </a:extLst>
          </p:cNvPr>
          <p:cNvSpPr/>
          <p:nvPr/>
        </p:nvSpPr>
        <p:spPr>
          <a:xfrm>
            <a:off x="5557371" y="37110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EA122-4A69-4178-A699-64DA61D1A4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-17" r="11013"/>
          <a:stretch/>
        </p:blipFill>
        <p:spPr>
          <a:xfrm>
            <a:off x="4137559" y="5298838"/>
            <a:ext cx="3350372" cy="114114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C72472-1B42-46F7-8064-68D83643371B}"/>
              </a:ext>
            </a:extLst>
          </p:cNvPr>
          <p:cNvSpPr/>
          <p:nvPr/>
        </p:nvSpPr>
        <p:spPr>
          <a:xfrm>
            <a:off x="4137559" y="5251532"/>
            <a:ext cx="3350372" cy="114114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8755A-4563-47EC-83D5-53B210E56E71}"/>
              </a:ext>
            </a:extLst>
          </p:cNvPr>
          <p:cNvSpPr txBox="1"/>
          <p:nvPr/>
        </p:nvSpPr>
        <p:spPr>
          <a:xfrm>
            <a:off x="5455115" y="431007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CNN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B19EC0-D1E1-41DD-936A-F6DEDB149051}"/>
              </a:ext>
            </a:extLst>
          </p:cNvPr>
          <p:cNvCxnSpPr>
            <a:stCxn id="16" idx="2"/>
            <a:endCxn id="15" idx="0"/>
          </p:cNvCxnSpPr>
          <p:nvPr/>
        </p:nvCxnSpPr>
        <p:spPr>
          <a:xfrm>
            <a:off x="5812745" y="4679409"/>
            <a:ext cx="0" cy="572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1FD05B-7667-4604-BA97-A28EFADAD551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076825" y="4679409"/>
            <a:ext cx="735920" cy="572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300D06-6A86-48F9-B9ED-193B61EDA4A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12745" y="4679409"/>
            <a:ext cx="715260" cy="57212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83E1C1-5EA6-4880-A31A-28353E8ADA63}"/>
              </a:ext>
            </a:extLst>
          </p:cNvPr>
          <p:cNvCxnSpPr>
            <a:stCxn id="16" idx="0"/>
            <a:endCxn id="8" idx="3"/>
          </p:cNvCxnSpPr>
          <p:nvPr/>
        </p:nvCxnSpPr>
        <p:spPr>
          <a:xfrm flipV="1">
            <a:off x="5812745" y="4084285"/>
            <a:ext cx="614138" cy="225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D45B01-F326-4F7A-88A5-2B4D8627A9D2}"/>
              </a:ext>
            </a:extLst>
          </p:cNvPr>
          <p:cNvCxnSpPr>
            <a:cxnSpLocks/>
            <a:stCxn id="16" idx="0"/>
            <a:endCxn id="7" idx="5"/>
          </p:cNvCxnSpPr>
          <p:nvPr/>
        </p:nvCxnSpPr>
        <p:spPr>
          <a:xfrm flipH="1" flipV="1">
            <a:off x="5163737" y="4084285"/>
            <a:ext cx="649008" cy="225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DB8D6-6BB3-4E52-9048-A691E8F4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1235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trained network to predict latent vectors for tracks with little respectively no usage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EE4BB-7A60-433B-B89D-E432CDB6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cold start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D6B1-0DB5-42AD-B4D8-83EF26A7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C28-A7BB-4BD7-8A57-2D361AB8F113}"/>
              </a:ext>
            </a:extLst>
          </p:cNvPr>
          <p:cNvSpPr txBox="1"/>
          <p:nvPr/>
        </p:nvSpPr>
        <p:spPr>
          <a:xfrm>
            <a:off x="1154953" y="2603500"/>
            <a:ext cx="534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Best-result approach by van den Oord et al. :</a:t>
            </a:r>
          </a:p>
        </p:txBody>
      </p:sp>
    </p:spTree>
    <p:extLst>
      <p:ext uri="{BB962C8B-B14F-4D97-AF65-F5344CB8AC3E}">
        <p14:creationId xmlns:p14="http://schemas.microsoft.com/office/powerpoint/2010/main" val="200787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C7C01-118D-4D87-B9A5-F1FBF1C9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dataset: 1 million users and 382,410 tracks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2B4269-77A6-4D45-93DD-BDC65170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Quantitative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33F7-C76B-423C-87C4-C0E232FF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783A77-96F7-4531-BC3D-D2E9C9689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80544"/>
              </p:ext>
            </p:extLst>
          </p:nvPr>
        </p:nvGraphicFramePr>
        <p:xfrm>
          <a:off x="1708726" y="3569970"/>
          <a:ext cx="8643814" cy="1483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321907">
                  <a:extLst>
                    <a:ext uri="{9D8B030D-6E8A-4147-A177-3AD203B41FA5}">
                      <a16:colId xmlns:a16="http://schemas.microsoft.com/office/drawing/2014/main" val="4220672115"/>
                    </a:ext>
                  </a:extLst>
                </a:gridCol>
                <a:gridCol w="4321907">
                  <a:extLst>
                    <a:ext uri="{9D8B030D-6E8A-4147-A177-3AD203B41FA5}">
                      <a16:colId xmlns:a16="http://schemas.microsoft.com/office/drawing/2014/main" val="2692042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solidFill>
                              <a:srgbClr val="0E5580">
                                <a:lumMod val="50000"/>
                              </a:srgb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solidFill>
                              <a:srgbClr val="0E5580">
                                <a:lumMod val="50000"/>
                              </a:srgb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Mean Average Precision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5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Random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0.00015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5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CNN with Mean Square Error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0.00672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CNN with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WMF objective function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E8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0.23278</a:t>
                      </a:r>
                    </a:p>
                  </a:txBody>
                  <a:tcPr>
                    <a:solidFill>
                      <a:srgbClr val="2E8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26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C4329B-8CCF-4EE2-99DD-4106D2E1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Qualitative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66DFA-CF3A-41EA-A520-7D9922E6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5372F-E1BA-4BB3-9EEE-6AF3A057F469}"/>
              </a:ext>
            </a:extLst>
          </p:cNvPr>
          <p:cNvSpPr txBox="1"/>
          <p:nvPr/>
        </p:nvSpPr>
        <p:spPr>
          <a:xfrm>
            <a:off x="4331584" y="2627620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Most similar tracks (WMF)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4F7ED-7EA6-4598-84B8-CCB6858A9B13}"/>
              </a:ext>
            </a:extLst>
          </p:cNvPr>
          <p:cNvSpPr txBox="1"/>
          <p:nvPr/>
        </p:nvSpPr>
        <p:spPr>
          <a:xfrm>
            <a:off x="8199214" y="2632113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Most similar tracks (CNN)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2D9A8-5B93-4BCC-A5D2-F67BEB153C77}"/>
              </a:ext>
            </a:extLst>
          </p:cNvPr>
          <p:cNvSpPr txBox="1"/>
          <p:nvPr/>
        </p:nvSpPr>
        <p:spPr>
          <a:xfrm>
            <a:off x="1717963" y="262762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1387F-71C2-41A5-9B86-A9B67DCC4B13}"/>
              </a:ext>
            </a:extLst>
          </p:cNvPr>
          <p:cNvSpPr txBox="1"/>
          <p:nvPr/>
        </p:nvSpPr>
        <p:spPr>
          <a:xfrm>
            <a:off x="1073718" y="3351963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Coldplay - I Ran Away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43814-6774-4649-86EC-32506085BE19}"/>
              </a:ext>
            </a:extLst>
          </p:cNvPr>
          <p:cNvSpPr/>
          <p:nvPr/>
        </p:nvSpPr>
        <p:spPr>
          <a:xfrm>
            <a:off x="3882485" y="3351963"/>
            <a:ext cx="38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Coldplay – Careful Where You Stand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12C8E-3FBA-4730-A92C-F9A27446170F}"/>
              </a:ext>
            </a:extLst>
          </p:cNvPr>
          <p:cNvSpPr/>
          <p:nvPr/>
        </p:nvSpPr>
        <p:spPr>
          <a:xfrm>
            <a:off x="3882485" y="3796934"/>
            <a:ext cx="2573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Coldplay - The Goldrush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7F1FC-8FC9-4E63-BE0E-C921A5218785}"/>
              </a:ext>
            </a:extLst>
          </p:cNvPr>
          <p:cNvSpPr/>
          <p:nvPr/>
        </p:nvSpPr>
        <p:spPr>
          <a:xfrm>
            <a:off x="3882485" y="4241905"/>
            <a:ext cx="1795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Coldplay - X &amp; 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CC4189-E521-49CC-A408-6861C36E3BBE}"/>
              </a:ext>
            </a:extLst>
          </p:cNvPr>
          <p:cNvSpPr/>
          <p:nvPr/>
        </p:nvSpPr>
        <p:spPr>
          <a:xfrm>
            <a:off x="7908152" y="3351963"/>
            <a:ext cx="3735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Arcade Fire - Keep The Car Running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F59BB-EFDE-4A35-B205-A73DA8450AF0}"/>
              </a:ext>
            </a:extLst>
          </p:cNvPr>
          <p:cNvSpPr/>
          <p:nvPr/>
        </p:nvSpPr>
        <p:spPr>
          <a:xfrm>
            <a:off x="7908152" y="3820195"/>
            <a:ext cx="2291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M83 - You Appearing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E3E9F5-7503-40D6-B373-BE2FA8809D38}"/>
              </a:ext>
            </a:extLst>
          </p:cNvPr>
          <p:cNvSpPr/>
          <p:nvPr/>
        </p:nvSpPr>
        <p:spPr>
          <a:xfrm>
            <a:off x="7908152" y="4272709"/>
            <a:ext cx="3369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Angus &amp; Julia Stone - Hollywood</a:t>
            </a:r>
          </a:p>
        </p:txBody>
      </p:sp>
    </p:spTree>
    <p:extLst>
      <p:ext uri="{BB962C8B-B14F-4D97-AF65-F5344CB8AC3E}">
        <p14:creationId xmlns:p14="http://schemas.microsoft.com/office/powerpoint/2010/main" val="545617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58178E-CF81-44D9-A61A-66520D23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Placeholder slide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92196-0739-4CBE-9D5D-CADD99E3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2FE87-36D7-44DE-AA73-0C2930D2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7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981C2-CB65-4538-B7FF-A7B1AAF4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Placeholder slide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E8BA7-EE94-4EAB-865E-207E16D7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C3EE-7FD3-495F-AA8F-EC48C52B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10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DB816-5864-4C13-B850-CA3C621B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70599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van den Oord et al.  </a:t>
            </a:r>
            <a:r>
              <a:rPr lang="en-US" i="1" dirty="0"/>
              <a:t>Deep content-based music recommendation </a:t>
            </a:r>
            <a:r>
              <a:rPr lang="en-US" dirty="0"/>
              <a:t>NIPS, 2013</a:t>
            </a:r>
          </a:p>
          <a:p>
            <a:pPr>
              <a:buFont typeface="+mj-lt"/>
              <a:buAutoNum type="arabicPeriod"/>
            </a:pPr>
            <a:r>
              <a:rPr lang="en-US" dirty="0"/>
              <a:t>Y. Hu et al. </a:t>
            </a:r>
            <a:r>
              <a:rPr lang="en-US" i="1" dirty="0"/>
              <a:t>Collaborative filtering for implicit feedback datasets</a:t>
            </a:r>
            <a:r>
              <a:rPr lang="en-US" dirty="0"/>
              <a:t>. IEEE International Conference on Data Mining, 2008</a:t>
            </a:r>
          </a:p>
          <a:p>
            <a:pPr>
              <a:buFont typeface="+mj-lt"/>
              <a:buAutoNum type="arabicPeriod"/>
            </a:pPr>
            <a:r>
              <a:rPr lang="en-US" dirty="0"/>
              <a:t>M. Slaney. </a:t>
            </a:r>
            <a:r>
              <a:rPr lang="en-US" i="1" dirty="0"/>
              <a:t>Web-scale multimedia analysis: Does content matter? </a:t>
            </a:r>
            <a:r>
              <a:rPr lang="en-US" dirty="0" err="1"/>
              <a:t>MultiMedia</a:t>
            </a:r>
            <a:r>
              <a:rPr lang="en-US" dirty="0"/>
              <a:t>, IEEE, 18(2):12–15, 2011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55E6F0-223F-40AD-A9F3-5430FC71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21939-562F-40B9-A300-00796373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0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806825"/>
          </a:xfrm>
        </p:spPr>
        <p:txBody>
          <a:bodyPr>
            <a:normAutofit/>
          </a:bodyPr>
          <a:lstStyle/>
          <a:p>
            <a:r>
              <a:rPr lang="en-US" dirty="0"/>
              <a:t>Music Recommendation</a:t>
            </a:r>
          </a:p>
          <a:p>
            <a:r>
              <a:rPr lang="en-US" dirty="0"/>
              <a:t>Collaborative filtering</a:t>
            </a:r>
          </a:p>
          <a:p>
            <a:pPr lvl="1"/>
            <a:r>
              <a:rPr lang="en-US" dirty="0"/>
              <a:t>Weighted Matrix Factorization</a:t>
            </a:r>
          </a:p>
          <a:p>
            <a:r>
              <a:rPr lang="en-US" dirty="0"/>
              <a:t>Content-based Music Recommendation</a:t>
            </a:r>
          </a:p>
          <a:p>
            <a:pPr lvl="1"/>
            <a:r>
              <a:rPr lang="en-US" dirty="0"/>
              <a:t>Neural Networks – Crash course</a:t>
            </a:r>
          </a:p>
          <a:p>
            <a:pPr lvl="1"/>
            <a:r>
              <a:rPr lang="en-US" dirty="0"/>
              <a:t>The cold start problem 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endParaRPr lang="de-DE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"/>
    </mc:Choice>
    <mc:Fallback>
      <p:transition spd="slow" advTm="12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D4A66-4D36-4E39-9D5A-134D5A0C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BA5F9-5009-4656-975B-B613ADE34EE2}"/>
              </a:ext>
            </a:extLst>
          </p:cNvPr>
          <p:cNvSpPr txBox="1"/>
          <p:nvPr/>
        </p:nvSpPr>
        <p:spPr>
          <a:xfrm>
            <a:off x="3463636" y="3620654"/>
            <a:ext cx="515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1647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486921" cy="706964"/>
          </a:xfrm>
        </p:spPr>
        <p:txBody>
          <a:bodyPr/>
          <a:lstStyle/>
          <a:p>
            <a:r>
              <a:rPr lang="en-US" dirty="0"/>
              <a:t>Music Recommendation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 Suggest music tracks to users</a:t>
            </a:r>
          </a:p>
          <a:p>
            <a:pPr>
              <a:buFont typeface="+mj-lt"/>
              <a:buAutoNum type="arabicPeriod"/>
            </a:pPr>
            <a:r>
              <a:rPr lang="en-US" dirty="0"/>
              <a:t>Non content-based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Derive likability from user behavior: Collaborative Filtering</a:t>
            </a:r>
          </a:p>
          <a:p>
            <a:pPr>
              <a:buFont typeface="+mj-lt"/>
              <a:buAutoNum type="arabicPeriod"/>
            </a:pPr>
            <a:r>
              <a:rPr lang="en-US" dirty="0"/>
              <a:t>Content-based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Audio meta data, e.g. Year, Artist, Album, Tags etc.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Raw audio data</a:t>
            </a:r>
          </a:p>
          <a:p>
            <a:pPr>
              <a:buFont typeface="+mj-lt"/>
              <a:buAutoNum type="arabicPeriod"/>
            </a:pPr>
            <a:r>
              <a:rPr lang="en-US" dirty="0"/>
              <a:t>Hybrid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"/>
    </mc:Choice>
    <mc:Fallback xmlns="">
      <p:transition spd="slow" advTm="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955" y="2603500"/>
            <a:ext cx="10375194" cy="3416300"/>
          </a:xfrm>
        </p:spPr>
        <p:txBody>
          <a:bodyPr/>
          <a:lstStyle/>
          <a:p>
            <a:r>
              <a:rPr lang="en-US" dirty="0"/>
              <a:t>Two types of possible feedback</a:t>
            </a:r>
          </a:p>
          <a:p>
            <a:pPr lvl="1"/>
            <a:r>
              <a:rPr lang="en-US" dirty="0"/>
              <a:t>Explicit user track rating</a:t>
            </a:r>
          </a:p>
          <a:p>
            <a:pPr lvl="1"/>
            <a:r>
              <a:rPr lang="en-US" dirty="0"/>
              <a:t>Implicit, e.g. play count, user playlists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12750" cy="706964"/>
          </a:xfrm>
        </p:spPr>
        <p:txBody>
          <a:bodyPr/>
          <a:lstStyle/>
          <a:p>
            <a:r>
              <a:rPr lang="en-US" dirty="0"/>
              <a:t>Usage feedback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"/>
    </mc:Choice>
    <mc:Fallback xmlns="">
      <p:transition spd="slow" advTm="9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4954" y="2603500"/>
            <a:ext cx="10153125" cy="3416300"/>
          </a:xfrm>
        </p:spPr>
        <p:txBody>
          <a:bodyPr/>
          <a:lstStyle/>
          <a:p>
            <a:r>
              <a:rPr lang="en-US" dirty="0"/>
              <a:t>A widely used method for recommending e.g. music, videos etc.</a:t>
            </a:r>
          </a:p>
          <a:p>
            <a:r>
              <a:rPr lang="en-US" dirty="0"/>
              <a:t>Mainly based on item implicit feedback (play/view count)</a:t>
            </a:r>
          </a:p>
          <a:p>
            <a:r>
              <a:rPr lang="en-US" dirty="0"/>
              <a:t>Two branches:</a:t>
            </a:r>
          </a:p>
          <a:p>
            <a:pPr lvl="1"/>
            <a:r>
              <a:rPr lang="en-US" dirty="0"/>
              <a:t>Neighborhood based</a:t>
            </a:r>
          </a:p>
          <a:p>
            <a:pPr lvl="1"/>
            <a:r>
              <a:rPr lang="en-US" dirty="0"/>
              <a:t>Model based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8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"/>
    </mc:Choice>
    <mc:Fallback xmlns="">
      <p:transition spd="slow" advTm="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686" t="8321" r="31265"/>
          <a:stretch/>
        </p:blipFill>
        <p:spPr>
          <a:xfrm>
            <a:off x="2634426" y="4637169"/>
            <a:ext cx="603202" cy="1380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7972" y="3437478"/>
            <a:ext cx="416110" cy="83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1638" y="3437478"/>
            <a:ext cx="416109" cy="832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4306" y="3424156"/>
            <a:ext cx="416109" cy="832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4471" t="2321" r="45620" b="5310"/>
          <a:stretch/>
        </p:blipFill>
        <p:spPr>
          <a:xfrm>
            <a:off x="8609772" y="4637169"/>
            <a:ext cx="596601" cy="1380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4418" y="3437478"/>
            <a:ext cx="420773" cy="841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3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0751" y="3422100"/>
            <a:ext cx="423798" cy="84759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4773" y="3428149"/>
            <a:ext cx="411445" cy="822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6443" y="3428149"/>
            <a:ext cx="412516" cy="825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9450" y="2675953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Neighborhood based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F4A20-A124-4E10-A631-23A92ACCA4E6}"/>
              </a:ext>
            </a:extLst>
          </p:cNvPr>
          <p:cNvSpPr txBox="1"/>
          <p:nvPr/>
        </p:nvSpPr>
        <p:spPr>
          <a:xfrm>
            <a:off x="2727972" y="6013325"/>
            <a:ext cx="3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ECD9F-4640-41B6-9966-60083D7B4506}"/>
              </a:ext>
            </a:extLst>
          </p:cNvPr>
          <p:cNvSpPr txBox="1"/>
          <p:nvPr/>
        </p:nvSpPr>
        <p:spPr>
          <a:xfrm>
            <a:off x="8794549" y="6016218"/>
            <a:ext cx="3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1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6"/>
    </mc:Choice>
    <mc:Fallback xmlns="">
      <p:transition spd="slow" advTm="6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08" y="3390818"/>
            <a:ext cx="2363981" cy="23639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7757" y="2675953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Model based</a:t>
            </a:r>
            <a:endParaRPr lang="de-D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8686" t="8321" r="31265"/>
          <a:stretch/>
        </p:blipFill>
        <p:spPr>
          <a:xfrm flipH="1">
            <a:off x="725888" y="3871903"/>
            <a:ext cx="603202" cy="138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86744" y="3561279"/>
                <a:ext cx="661852" cy="2002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4" y="3561279"/>
                <a:ext cx="661852" cy="2002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/>
          <p:cNvSpPr/>
          <p:nvPr/>
        </p:nvSpPr>
        <p:spPr>
          <a:xfrm>
            <a:off x="1538384" y="4331489"/>
            <a:ext cx="1039065" cy="461665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68" y="3561279"/>
            <a:ext cx="1011799" cy="2023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16262" y="3561277"/>
                <a:ext cx="661852" cy="210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62" y="3561277"/>
                <a:ext cx="661852" cy="2104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/>
          <p:cNvSpPr/>
          <p:nvPr/>
        </p:nvSpPr>
        <p:spPr>
          <a:xfrm rot="10800000">
            <a:off x="9313475" y="4331489"/>
            <a:ext cx="1039065" cy="461665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18549" y="5666084"/>
                <a:ext cx="598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de-DE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549" y="5666084"/>
                <a:ext cx="59824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07379" y="5666084"/>
                <a:ext cx="4796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de-DE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379" y="5666084"/>
                <a:ext cx="47961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/>
          <p:cNvSpPr/>
          <p:nvPr/>
        </p:nvSpPr>
        <p:spPr>
          <a:xfrm rot="10800000">
            <a:off x="7427903" y="4425619"/>
            <a:ext cx="805131" cy="273404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Arrow: Right 25"/>
          <p:cNvSpPr/>
          <p:nvPr/>
        </p:nvSpPr>
        <p:spPr>
          <a:xfrm>
            <a:off x="3632537" y="4425620"/>
            <a:ext cx="805131" cy="273404"/>
          </a:xfrm>
          <a:prstGeom prst="rightArrow">
            <a:avLst/>
          </a:prstGeom>
          <a:solidFill>
            <a:srgbClr val="2E82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28542" y="4307350"/>
                <a:ext cx="124413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de-DE" sz="28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800" b="1" i="1" dirty="0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de-DE" sz="2800" b="1" dirty="0"/>
                  <a:t>   </a:t>
                </a:r>
                <a:endParaRPr lang="de-DE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42" y="4307350"/>
                <a:ext cx="1244136" cy="5309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765091" cy="3416300"/>
              </a:xfrm>
            </p:spPr>
            <p:txBody>
              <a:bodyPr/>
              <a:lstStyle/>
              <a:p>
                <a:r>
                  <a:rPr lang="en-US" dirty="0"/>
                  <a:t>How do we find such a representation?</a:t>
                </a:r>
              </a:p>
              <a:p>
                <a:r>
                  <a:rPr lang="en-US" dirty="0"/>
                  <a:t>Find a user and a track latent vectors such that the user-track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de-DE" dirty="0"/>
                  <a:t> </a:t>
                </a:r>
                <a:r>
                  <a:rPr lang="en-US" dirty="0"/>
                  <a:t>is large if and only if the user would (potentially) like the track and vice versa</a:t>
                </a:r>
              </a:p>
              <a:p>
                <a:r>
                  <a:rPr lang="en-US" dirty="0"/>
                  <a:t>Incorporate play count into initial user-track score calculation</a:t>
                </a:r>
                <a:endParaRPr lang="de-DE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765091" cy="3416300"/>
              </a:xfrm>
              <a:blipFill>
                <a:blip r:embed="rId3"/>
                <a:stretch>
                  <a:fillRect l="-125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– Model based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1307</Words>
  <Application>Microsoft Office PowerPoint</Application>
  <PresentationFormat>Widescreen</PresentationFormat>
  <Paragraphs>295</Paragraphs>
  <Slides>30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Deep content-based Music Recommendation</vt:lpstr>
      <vt:lpstr>Presented paper</vt:lpstr>
      <vt:lpstr>Outline</vt:lpstr>
      <vt:lpstr>Music Recommendation</vt:lpstr>
      <vt:lpstr>Usage feedback</vt:lpstr>
      <vt:lpstr>Collaborative Filtering</vt:lpstr>
      <vt:lpstr>Collaborative Filtering</vt:lpstr>
      <vt:lpstr>Collaborative Filtering</vt:lpstr>
      <vt:lpstr>Collaborative Filtering – Model based</vt:lpstr>
      <vt:lpstr>Collaborative Filtering – Model based</vt:lpstr>
      <vt:lpstr>Collaborative Filtering – Model based</vt:lpstr>
      <vt:lpstr>Weighted Matrix Factorization</vt:lpstr>
      <vt:lpstr>The WMF objective function</vt:lpstr>
      <vt:lpstr>Music Recommendation </vt:lpstr>
      <vt:lpstr>Neural Networks – Crash course</vt:lpstr>
      <vt:lpstr>Neural Networks</vt:lpstr>
      <vt:lpstr>Neural Networks</vt:lpstr>
      <vt:lpstr>Neural Networks - Training </vt:lpstr>
      <vt:lpstr>Neural Networks - Training</vt:lpstr>
      <vt:lpstr>Deep Neural Networks</vt:lpstr>
      <vt:lpstr>Convolutional Neural Networks (CNNs)</vt:lpstr>
      <vt:lpstr>The cold start problem</vt:lpstr>
      <vt:lpstr>The cold start problem</vt:lpstr>
      <vt:lpstr>The cold start problem</vt:lpstr>
      <vt:lpstr>Results - Quantitative</vt:lpstr>
      <vt:lpstr>Results - Qualitative</vt:lpstr>
      <vt:lpstr>Own implementation</vt:lpstr>
      <vt:lpstr>Results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Content-based Music Recommendation</dc:title>
  <dc:creator>Kinan Halloum</dc:creator>
  <cp:lastModifiedBy>Kinan Halloum</cp:lastModifiedBy>
  <cp:revision>175</cp:revision>
  <dcterms:created xsi:type="dcterms:W3CDTF">2017-05-28T23:41:20Z</dcterms:created>
  <dcterms:modified xsi:type="dcterms:W3CDTF">2017-06-28T21:53:07Z</dcterms:modified>
</cp:coreProperties>
</file>