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02" r:id="rId5"/>
    <p:sldId id="266" r:id="rId6"/>
    <p:sldId id="267" r:id="rId7"/>
    <p:sldId id="268" r:id="rId8"/>
    <p:sldId id="269" r:id="rId9"/>
    <p:sldId id="270" r:id="rId10"/>
    <p:sldId id="271" r:id="rId11"/>
    <p:sldId id="259" r:id="rId12"/>
    <p:sldId id="275" r:id="rId13"/>
    <p:sldId id="303" r:id="rId14"/>
    <p:sldId id="306" r:id="rId15"/>
    <p:sldId id="307" r:id="rId16"/>
    <p:sldId id="260" r:id="rId17"/>
    <p:sldId id="276" r:id="rId18"/>
    <p:sldId id="279" r:id="rId19"/>
    <p:sldId id="278" r:id="rId20"/>
    <p:sldId id="280" r:id="rId21"/>
    <p:sldId id="281" r:id="rId22"/>
    <p:sldId id="284" r:id="rId23"/>
    <p:sldId id="296" r:id="rId24"/>
    <p:sldId id="297" r:id="rId25"/>
    <p:sldId id="298" r:id="rId26"/>
    <p:sldId id="290" r:id="rId27"/>
    <p:sldId id="291" r:id="rId28"/>
    <p:sldId id="261" r:id="rId29"/>
    <p:sldId id="292" r:id="rId30"/>
    <p:sldId id="294" r:id="rId31"/>
    <p:sldId id="295" r:id="rId32"/>
    <p:sldId id="262" r:id="rId33"/>
    <p:sldId id="263" r:id="rId34"/>
    <p:sldId id="301" r:id="rId35"/>
  </p:sldIdLst>
  <p:sldSz cx="9144000" cy="6858000" type="screen4x3"/>
  <p:notesSz cx="6881813" cy="97107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1C3"/>
    <a:srgbClr val="803E82"/>
    <a:srgbClr val="AB5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63657" autoAdjust="0"/>
  </p:normalViewPr>
  <p:slideViewPr>
    <p:cSldViewPr>
      <p:cViewPr>
        <p:scale>
          <a:sx n="90" d="100"/>
          <a:sy n="90" d="100"/>
        </p:scale>
        <p:origin x="-224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160" b="1" i="0" u="none" strike="noStrike" baseline="0" dirty="0" smtClean="0">
                <a:effectLst/>
              </a:rPr>
              <a:t>Samsung </a:t>
            </a:r>
            <a:r>
              <a:rPr lang="es-ES" sz="2160" b="1" i="0" u="none" strike="noStrike" baseline="0" dirty="0" err="1" smtClean="0">
                <a:effectLst/>
              </a:rPr>
              <a:t>Galaxy</a:t>
            </a:r>
            <a:r>
              <a:rPr lang="es-ES" sz="2160" b="1" i="0" u="none" strike="noStrike" baseline="0" dirty="0" smtClean="0">
                <a:effectLst/>
              </a:rPr>
              <a:t> SIII</a:t>
            </a:r>
            <a:endParaRPr lang="en-US" dirty="0"/>
          </a:p>
        </c:rich>
      </c:tx>
      <c:layout>
        <c:manualLayout>
          <c:xMode val="edge"/>
          <c:yMode val="edge"/>
          <c:x val="0.23743702198873848"/>
          <c:y val="4.99002453542645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9409634506018"/>
          <c:y val="0.12318155125620969"/>
          <c:w val="0.79665852739293752"/>
          <c:h val="0.52811036868919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0.91372549019607874</c:v>
                </c:pt>
                <c:pt idx="1">
                  <c:v>0.658203125</c:v>
                </c:pt>
                <c:pt idx="2">
                  <c:v>0.52849315068493152</c:v>
                </c:pt>
                <c:pt idx="3">
                  <c:v>0.36159638554216877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0.65633802816901432</c:v>
                </c:pt>
                <c:pt idx="1">
                  <c:v>0.59435626102292738</c:v>
                </c:pt>
                <c:pt idx="2">
                  <c:v>0.45409604519774022</c:v>
                </c:pt>
                <c:pt idx="3">
                  <c:v>0.36312764670296432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1.8203125000000004</c:v>
                </c:pt>
                <c:pt idx="1">
                  <c:v>5.3070866141732287</c:v>
                </c:pt>
                <c:pt idx="2">
                  <c:v>12.445161290322581</c:v>
                </c:pt>
                <c:pt idx="3">
                  <c:v>12.570680628272255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Gen RS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1.1708542713567844</c:v>
                </c:pt>
                <c:pt idx="1">
                  <c:v>2.892703862660944</c:v>
                </c:pt>
                <c:pt idx="2">
                  <c:v>3.6812977099236641</c:v>
                </c:pt>
                <c:pt idx="3">
                  <c:v>6.9193083573487035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9584"/>
        <c:axId val="110144320"/>
      </c:barChart>
      <c:catAx>
        <c:axId val="41859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144320"/>
        <c:crosses val="autoZero"/>
        <c:auto val="1"/>
        <c:lblAlgn val="ctr"/>
        <c:lblOffset val="100"/>
        <c:noMultiLvlLbl val="0"/>
      </c:catAx>
      <c:valAx>
        <c:axId val="110144320"/>
        <c:scaling>
          <c:orientation val="minMax"/>
          <c:max val="1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5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Asus Transformer Prime</a:t>
            </a:r>
            <a:endParaRPr lang="en-US" dirty="0"/>
          </a:p>
        </c:rich>
      </c:tx>
      <c:layout>
        <c:manualLayout>
          <c:xMode val="edge"/>
          <c:yMode val="edge"/>
          <c:x val="0.17106999125109373"/>
          <c:y val="0.1996136713976224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6079220364408"/>
          <c:y val="0.25980880596600392"/>
          <c:w val="0.83246345465269167"/>
          <c:h val="0.4541257568603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Ad-hoc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1.0632911392405062</c:v>
                </c:pt>
                <c:pt idx="1">
                  <c:v>0.64115226337448583</c:v>
                </c:pt>
                <c:pt idx="2">
                  <c:v>0.55743879472693003</c:v>
                </c:pt>
                <c:pt idx="3">
                  <c:v>0.36729085447689641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Generated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0.91304347826086962</c:v>
                </c:pt>
                <c:pt idx="1">
                  <c:v>0.5548433048433048</c:v>
                </c:pt>
                <c:pt idx="2">
                  <c:v>0.48554439204428962</c:v>
                </c:pt>
                <c:pt idx="3">
                  <c:v>0.36417210569672392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Ad-hoc 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2.5074626865671643</c:v>
                </c:pt>
                <c:pt idx="1">
                  <c:v>5.6449275362318803</c:v>
                </c:pt>
                <c:pt idx="2">
                  <c:v>13.303370786516849</c:v>
                </c:pt>
                <c:pt idx="3">
                  <c:v>16.143258426966291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Generated 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Grayscale</c:v>
                </c:pt>
                <c:pt idx="1">
                  <c:v>Levels</c:v>
                </c:pt>
                <c:pt idx="2">
                  <c:v>Convolve 3x3</c:v>
                </c:pt>
                <c:pt idx="3">
                  <c:v>Convolve 5x5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1.3884297520661153</c:v>
                </c:pt>
                <c:pt idx="1">
                  <c:v>2.529220779220779</c:v>
                </c:pt>
                <c:pt idx="2">
                  <c:v>4.5451055662188065</c:v>
                </c:pt>
                <c:pt idx="3">
                  <c:v>6.5158730158730176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2768"/>
        <c:axId val="110146048"/>
      </c:barChart>
      <c:catAx>
        <c:axId val="42592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146048"/>
        <c:crosses val="autoZero"/>
        <c:auto val="1"/>
        <c:lblAlgn val="ctr"/>
        <c:lblOffset val="100"/>
        <c:noMultiLvlLbl val="0"/>
      </c:catAx>
      <c:valAx>
        <c:axId val="11014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837182852143486"/>
          <c:y val="2.1675398335370161E-2"/>
          <c:w val="0.60090966754155772"/>
          <c:h val="0.161552701873704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160" b="1" i="0" u="none" strike="noStrike" baseline="0" dirty="0" smtClean="0">
                <a:effectLst/>
              </a:rPr>
              <a:t>Samsung </a:t>
            </a:r>
            <a:r>
              <a:rPr lang="es-ES" sz="2160" b="1" i="0" u="none" strike="noStrike" baseline="0" dirty="0" err="1" smtClean="0">
                <a:effectLst/>
              </a:rPr>
              <a:t>Galaxy</a:t>
            </a:r>
            <a:r>
              <a:rPr lang="es-ES" sz="2160" b="1" i="0" u="none" strike="noStrike" baseline="0" dirty="0" smtClean="0">
                <a:effectLst/>
              </a:rPr>
              <a:t> SIII</a:t>
            </a:r>
            <a:endParaRPr lang="es-ES" dirty="0"/>
          </a:p>
        </c:rich>
      </c:tx>
      <c:layout>
        <c:manualLayout>
          <c:xMode val="edge"/>
          <c:yMode val="edge"/>
          <c:x val="0.28279382721986135"/>
          <c:y val="3.843946114249413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0.48558484349258663</c:v>
                </c:pt>
                <c:pt idx="1">
                  <c:v>0.44836059279735863</c:v>
                </c:pt>
                <c:pt idx="2">
                  <c:v>0.42989878222362826</c:v>
                </c:pt>
                <c:pt idx="3">
                  <c:v>0.44637877760192946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0.48151929752909955</c:v>
                </c:pt>
                <c:pt idx="1">
                  <c:v>0.47081115949040481</c:v>
                </c:pt>
                <c:pt idx="2">
                  <c:v>0.46044719234352505</c:v>
                </c:pt>
                <c:pt idx="3">
                  <c:v>0.46458545768295562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12.542553191489365</c:v>
                </c:pt>
                <c:pt idx="1">
                  <c:v>13.210407239819007</c:v>
                </c:pt>
                <c:pt idx="2">
                  <c:v>20.990347490347489</c:v>
                </c:pt>
                <c:pt idx="3">
                  <c:v>22.520912547528511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Generate RS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4.5</c:v>
                </c:pt>
                <c:pt idx="1">
                  <c:v>8.353361945636621</c:v>
                </c:pt>
                <c:pt idx="2">
                  <c:v>10.434740882917467</c:v>
                </c:pt>
                <c:pt idx="3">
                  <c:v>14.636738056013176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1232"/>
        <c:axId val="110148352"/>
      </c:barChart>
      <c:catAx>
        <c:axId val="4259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Kernel size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0148352"/>
        <c:crosses val="autoZero"/>
        <c:auto val="1"/>
        <c:lblAlgn val="ctr"/>
        <c:lblOffset val="100"/>
        <c:noMultiLvlLbl val="0"/>
      </c:catAx>
      <c:valAx>
        <c:axId val="110148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59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160" b="1" i="0" u="none" strike="noStrike" baseline="0" dirty="0" err="1" smtClean="0">
                <a:effectLst/>
              </a:rPr>
              <a:t>Asus</a:t>
            </a:r>
            <a:r>
              <a:rPr lang="es-ES" sz="2160" b="1" i="0" u="none" strike="noStrike" baseline="0" dirty="0" smtClean="0">
                <a:effectLst/>
              </a:rPr>
              <a:t> </a:t>
            </a:r>
            <a:r>
              <a:rPr lang="es-ES" sz="2160" b="1" i="0" u="none" strike="noStrike" baseline="0" dirty="0" err="1" smtClean="0">
                <a:effectLst/>
              </a:rPr>
              <a:t>Transformer</a:t>
            </a:r>
            <a:r>
              <a:rPr lang="es-ES" sz="2160" b="1" i="0" u="none" strike="noStrike" baseline="0" dirty="0" smtClean="0">
                <a:effectLst/>
              </a:rPr>
              <a:t> Prime</a:t>
            </a:r>
            <a:endParaRPr lang="es-ES" dirty="0"/>
          </a:p>
        </c:rich>
      </c:tx>
      <c:layout>
        <c:manualLayout>
          <c:xMode val="edge"/>
          <c:yMode val="edge"/>
          <c:x val="0.15833694815457455"/>
          <c:y val="0.184345173639363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86260517030149"/>
          <c:y val="0.25129779341772274"/>
          <c:w val="0.84619990763177977"/>
          <c:h val="0.61650674391786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Ad-hoc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0.50320398718405102</c:v>
                </c:pt>
                <c:pt idx="1">
                  <c:v>0.45728245081209562</c:v>
                </c:pt>
                <c:pt idx="2">
                  <c:v>0.44107663295045446</c:v>
                </c:pt>
                <c:pt idx="3">
                  <c:v>0.44675175004268386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Generated Native C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0.50854470228458393</c:v>
                </c:pt>
                <c:pt idx="1">
                  <c:v>0.47032459595273696</c:v>
                </c:pt>
                <c:pt idx="2">
                  <c:v>0.45921536429514881</c:v>
                </c:pt>
                <c:pt idx="3">
                  <c:v>0.46464085945130074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Ad-hoc 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11.828451882845188</c:v>
                </c:pt>
                <c:pt idx="1">
                  <c:v>13.192380952380956</c:v>
                </c:pt>
                <c:pt idx="2">
                  <c:v>20.582399999999989</c:v>
                </c:pt>
                <c:pt idx="3">
                  <c:v>22.532831001076431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Generated Renderscript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3x3</c:v>
                </c:pt>
                <c:pt idx="1">
                  <c:v>5x5</c:v>
                </c:pt>
                <c:pt idx="2">
                  <c:v>7x7</c:v>
                </c:pt>
                <c:pt idx="3">
                  <c:v>9x9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5.6314741035856573</c:v>
                </c:pt>
                <c:pt idx="1">
                  <c:v>9.5268225584594237</c:v>
                </c:pt>
                <c:pt idx="2">
                  <c:v>12.698914116485685</c:v>
                </c:pt>
                <c:pt idx="3">
                  <c:v>15.313094367227508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61728"/>
        <c:axId val="100868672"/>
      </c:barChart>
      <c:catAx>
        <c:axId val="5876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Kernel size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0868672"/>
        <c:crosses val="autoZero"/>
        <c:auto val="1"/>
        <c:lblAlgn val="ctr"/>
        <c:lblOffset val="100"/>
        <c:noMultiLvlLbl val="0"/>
      </c:catAx>
      <c:valAx>
        <c:axId val="10086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7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747971107504227"/>
          <c:y val="3.1747282849240138E-2"/>
          <c:w val="0.66006584011704905"/>
          <c:h val="0.14419580818355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A5FA5F41-E52C-4EF8-8155-B80F5C511472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223517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3" y="9223517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F60F5344-5876-44A6-A66F-B6C6A2F404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57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8953353C-DC7A-4C87-89FD-07399F3440E7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8663"/>
            <a:ext cx="4852988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612600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223517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3" y="9223517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778F6CB9-1A3B-4C48-BB39-E3C4A5D6D4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67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talk about </a:t>
            </a:r>
            <a:r>
              <a:rPr lang="en-US" dirty="0" err="1" smtClean="0"/>
              <a:t>paralldroid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 source to source translator to simplify the use of efficient code in Android. </a:t>
            </a:r>
          </a:p>
          <a:p>
            <a:endParaRPr lang="en-US" dirty="0" smtClean="0"/>
          </a:p>
          <a:p>
            <a:r>
              <a:rPr lang="en-US" dirty="0" smtClean="0"/>
              <a:t>This work has been developed as a research line</a:t>
            </a:r>
            <a:r>
              <a:rPr lang="en-US" baseline="0" dirty="0" smtClean="0"/>
              <a:t> of the High Performance Computing Group at La Laguna University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1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implementation of native </a:t>
            </a:r>
            <a:r>
              <a:rPr lang="en-US" dirty="0" err="1" smtClean="0"/>
              <a:t>funtion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err="1" smtClean="0"/>
              <a:t>OpenCL</a:t>
            </a:r>
            <a:r>
              <a:rPr lang="en-US" dirty="0" smtClean="0"/>
              <a:t> code.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08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Ideally, programmers implement their applications using a simple language, java in this case, but we want efficient code like </a:t>
            </a:r>
            <a:r>
              <a:rPr lang="en-US" dirty="0" err="1" smtClean="0"/>
              <a:t>renderScript</a:t>
            </a:r>
            <a:r>
              <a:rPr lang="en-US" dirty="0" smtClean="0"/>
              <a:t> or </a:t>
            </a:r>
            <a:r>
              <a:rPr lang="en-US" dirty="0" err="1" smtClean="0"/>
              <a:t>OpenCL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So, we developed </a:t>
            </a:r>
            <a:r>
              <a:rPr lang="en-US" dirty="0" err="1" smtClean="0"/>
              <a:t>paralldroid</a:t>
            </a:r>
            <a:r>
              <a:rPr lang="en-US" dirty="0" smtClean="0"/>
              <a:t> a source to source translator that generate efficient  code from annotated Java code.</a:t>
            </a:r>
          </a:p>
          <a:p>
            <a:endParaRPr lang="en-US" dirty="0" smtClean="0"/>
          </a:p>
          <a:p>
            <a:r>
              <a:rPr lang="en-US" dirty="0" smtClean="0"/>
              <a:t>The set of directives used is an extension of </a:t>
            </a:r>
            <a:r>
              <a:rPr lang="en-US" dirty="0" err="1" smtClean="0"/>
              <a:t>OpenMP</a:t>
            </a:r>
            <a:r>
              <a:rPr lang="en-US" dirty="0" smtClean="0"/>
              <a:t> 4.0.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an example of a Java implementation for greyscale.</a:t>
            </a:r>
            <a:r>
              <a:rPr lang="en-U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3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Paralldroid</a:t>
            </a:r>
            <a:r>
              <a:rPr lang="en-US" dirty="0" smtClean="0"/>
              <a:t> generation process is in the top level, is responsible to</a:t>
            </a:r>
            <a:r>
              <a:rPr lang="en-US" baseline="0" dirty="0" smtClean="0"/>
              <a:t> </a:t>
            </a:r>
            <a:r>
              <a:rPr lang="en-US" dirty="0" smtClean="0"/>
              <a:t>analyzing the java code looking for directives.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43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files that</a:t>
            </a:r>
            <a:r>
              <a:rPr lang="en-US" baseline="0" dirty="0" smtClean="0"/>
              <a:t> don’t</a:t>
            </a:r>
            <a:r>
              <a:rPr lang="en-US" dirty="0" smtClean="0"/>
              <a:t> contain directives are compiled directly.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27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paralldroid</a:t>
            </a:r>
            <a:r>
              <a:rPr lang="en-US" dirty="0" smtClean="0"/>
              <a:t> finds a directive for native or </a:t>
            </a:r>
            <a:r>
              <a:rPr lang="en-US" dirty="0" err="1" smtClean="0"/>
              <a:t>OpenCL</a:t>
            </a:r>
            <a:r>
              <a:rPr lang="en-US" dirty="0" smtClean="0"/>
              <a:t> code generation, this code is generated and the</a:t>
            </a:r>
            <a:r>
              <a:rPr lang="en-US" baseline="0" dirty="0" smtClean="0"/>
              <a:t> </a:t>
            </a:r>
            <a:r>
              <a:rPr lang="en-US" dirty="0" smtClean="0"/>
              <a:t>Java code is modified to access to generated native code.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65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process is used to generate </a:t>
            </a:r>
            <a:r>
              <a:rPr lang="en-US" dirty="0" err="1" smtClean="0"/>
              <a:t>renderscript</a:t>
            </a:r>
            <a:r>
              <a:rPr lang="en-US" dirty="0" smtClean="0"/>
              <a:t> code.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371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set of </a:t>
            </a:r>
            <a:r>
              <a:rPr lang="es-ES" dirty="0" err="1" smtClean="0"/>
              <a:t>directives</a:t>
            </a:r>
            <a:r>
              <a:rPr lang="es-ES" dirty="0" smtClean="0"/>
              <a:t> </a:t>
            </a:r>
            <a:r>
              <a:rPr lang="es-ES" dirty="0" err="1" smtClean="0"/>
              <a:t>supported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paralldroid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9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Target Data</a:t>
            </a:r>
            <a:r>
              <a:rPr lang="es-ES" baseline="0" dirty="0" smtClean="0"/>
              <a:t> </a:t>
            </a:r>
            <a:r>
              <a:rPr lang="en-US" dirty="0" smtClean="0"/>
              <a:t>is responsible of mapping the data to the context of the accelerator.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clause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extension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OpenMP</a:t>
            </a:r>
            <a:r>
              <a:rPr lang="es-ES" baseline="0" dirty="0" smtClean="0"/>
              <a:t> standard, </a:t>
            </a:r>
            <a:r>
              <a:rPr lang="en-US" baseline="0" dirty="0" smtClean="0"/>
              <a:t>and indicates the target language that we want generate.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, native or </a:t>
            </a:r>
            <a:r>
              <a:rPr lang="en-US" baseline="0" dirty="0" err="1" smtClean="0"/>
              <a:t>OpenCL</a:t>
            </a:r>
            <a:endParaRPr lang="es-ES" baseline="0" dirty="0" smtClean="0"/>
          </a:p>
          <a:p>
            <a:endParaRPr lang="es-ES" baseline="0" dirty="0" smtClean="0"/>
          </a:p>
          <a:p>
            <a:r>
              <a:rPr lang="en-US" baseline="0" dirty="0" smtClean="0"/>
              <a:t>Map clauses indicate the data that must be mapped to the accelerator. 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92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target directive is responsible of mapping the data and execute the code associated to the directive in the accelerator.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clauses have the same function as in the previous case.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308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parallel for directive should be used in the context of a target directive, </a:t>
            </a:r>
          </a:p>
          <a:p>
            <a:endParaRPr lang="en-US" dirty="0" smtClean="0"/>
          </a:p>
          <a:p>
            <a:r>
              <a:rPr lang="en-US" dirty="0" smtClean="0"/>
              <a:t>this directive is responsible of distributing the load of the for loop between the threads available on the accelerator.</a:t>
            </a:r>
          </a:p>
          <a:p>
            <a:endParaRPr lang="en-US" dirty="0" smtClean="0"/>
          </a:p>
          <a:p>
            <a:r>
              <a:rPr lang="en-US" dirty="0" smtClean="0"/>
              <a:t>private clause indicates that each thread has a private copy of the variables.</a:t>
            </a:r>
          </a:p>
          <a:p>
            <a:r>
              <a:rPr lang="en-US" dirty="0" err="1" smtClean="0"/>
              <a:t>firstprivate</a:t>
            </a:r>
            <a:r>
              <a:rPr lang="en-US" dirty="0" smtClean="0"/>
              <a:t> clause is the same but the variables are initialized.</a:t>
            </a:r>
          </a:p>
          <a:p>
            <a:r>
              <a:rPr lang="en-US" dirty="0" smtClean="0"/>
              <a:t>Shared indicates that all threads shared the variables.</a:t>
            </a:r>
          </a:p>
          <a:p>
            <a:r>
              <a:rPr lang="en-US" dirty="0" err="1" smtClean="0"/>
              <a:t>Colapse</a:t>
            </a:r>
            <a:r>
              <a:rPr lang="en-US" dirty="0" smtClean="0"/>
              <a:t> is used for nested loops, the load of all nested loop is distributed between available threads. </a:t>
            </a:r>
          </a:p>
          <a:p>
            <a:r>
              <a:rPr lang="en-US" dirty="0" err="1" smtClean="0"/>
              <a:t>Rsvector</a:t>
            </a:r>
            <a:r>
              <a:rPr lang="en-US" dirty="0" smtClean="0"/>
              <a:t> is an </a:t>
            </a:r>
            <a:r>
              <a:rPr lang="en-US" dirty="0" err="1" smtClean="0"/>
              <a:t>OpenMP</a:t>
            </a:r>
            <a:r>
              <a:rPr lang="en-US" dirty="0" smtClean="0"/>
              <a:t> extension. it is used for </a:t>
            </a:r>
            <a:r>
              <a:rPr lang="en-US" dirty="0" err="1" smtClean="0"/>
              <a:t>renderscript</a:t>
            </a:r>
            <a:r>
              <a:rPr lang="en-US" dirty="0" smtClean="0"/>
              <a:t> code generation and indicates the input and output vectors used in the parallel function call of </a:t>
            </a:r>
            <a:r>
              <a:rPr lang="en-US" dirty="0" err="1" smtClean="0"/>
              <a:t>renderScript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2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android we have two different levels of heterogeneity, at the hardware level (GPU and multi-CPU ) and at the set of languages that allow to the developer programming these resources. </a:t>
            </a:r>
          </a:p>
          <a:p>
            <a:endParaRPr lang="en-US" dirty="0" smtClean="0"/>
          </a:p>
          <a:p>
            <a:r>
              <a:rPr lang="en-US" dirty="0" smtClean="0"/>
              <a:t>The development of heterogeneous code is a complex task</a:t>
            </a:r>
            <a:r>
              <a:rPr lang="en-US" baseline="0" dirty="0" smtClean="0"/>
              <a:t> </a:t>
            </a:r>
            <a:r>
              <a:rPr lang="en-US" dirty="0" smtClean="0"/>
              <a:t>and require an expert programmer. </a:t>
            </a:r>
          </a:p>
          <a:p>
            <a:endParaRPr lang="en-US" u="none" dirty="0" smtClean="0"/>
          </a:p>
          <a:p>
            <a:r>
              <a:rPr lang="en-US" dirty="0" smtClean="0"/>
              <a:t>In the scientific context, we have a set of tools that simplify development of heterogeneous code.</a:t>
            </a:r>
          </a:p>
          <a:p>
            <a:endParaRPr lang="en-US" dirty="0" smtClean="0"/>
          </a:p>
          <a:p>
            <a:r>
              <a:rPr lang="en-US" dirty="0" smtClean="0"/>
              <a:t>Like the new version of </a:t>
            </a:r>
            <a:r>
              <a:rPr lang="en-US" dirty="0" err="1" smtClean="0"/>
              <a:t>OpenMP</a:t>
            </a:r>
            <a:r>
              <a:rPr lang="en-US" dirty="0" smtClean="0"/>
              <a:t> or </a:t>
            </a:r>
            <a:r>
              <a:rPr lang="en-US" dirty="0" err="1" smtClean="0"/>
              <a:t>OpenACC</a:t>
            </a:r>
            <a:r>
              <a:rPr lang="en-US" dirty="0" smtClean="0"/>
              <a:t> that allow the generation of code for heterogeneous 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idea could be applied to the Android programming models.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8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teams should be used in the context of a target directive, this directive is responsible of teams or group</a:t>
            </a:r>
            <a:r>
              <a:rPr lang="en-US" baseline="0" dirty="0" smtClean="0"/>
              <a:t> of </a:t>
            </a:r>
            <a:r>
              <a:rPr lang="en-US" dirty="0" smtClean="0"/>
              <a:t>threads.</a:t>
            </a:r>
          </a:p>
          <a:p>
            <a:endParaRPr lang="en-US" dirty="0" smtClean="0"/>
          </a:p>
          <a:p>
            <a:r>
              <a:rPr lang="es-ES" baseline="0" dirty="0" err="1" smtClean="0"/>
              <a:t>Num_teams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teams</a:t>
            </a:r>
            <a:endParaRPr lang="es-ES" baseline="0" dirty="0" smtClean="0"/>
          </a:p>
          <a:p>
            <a:r>
              <a:rPr lang="es-ES" baseline="0" dirty="0" err="1" smtClean="0"/>
              <a:t>Num_thread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threads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threads</a:t>
            </a:r>
            <a:r>
              <a:rPr lang="es-ES" baseline="0" dirty="0" smtClean="0"/>
              <a:t>.</a:t>
            </a:r>
          </a:p>
          <a:p>
            <a:r>
              <a:rPr lang="en-US" dirty="0" smtClean="0"/>
              <a:t>private clause indicates that each teams have a private copy of the variables.</a:t>
            </a:r>
            <a:r>
              <a:rPr lang="en-US" baseline="0" dirty="0" smtClean="0"/>
              <a:t> These variables are shared between all threads in a teams. </a:t>
            </a:r>
            <a:endParaRPr lang="en-US" dirty="0" smtClean="0"/>
          </a:p>
          <a:p>
            <a:r>
              <a:rPr lang="en-US" dirty="0" err="1" smtClean="0"/>
              <a:t>firstprivate</a:t>
            </a:r>
            <a:r>
              <a:rPr lang="en-US" dirty="0" smtClean="0"/>
              <a:t> clause is the same but the variables are initialized.</a:t>
            </a:r>
          </a:p>
          <a:p>
            <a:r>
              <a:rPr lang="en-US" dirty="0" smtClean="0"/>
              <a:t>Shared indicates that all teams shared the variables.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324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</a:t>
            </a:r>
            <a:r>
              <a:rPr lang="en-US" baseline="0" dirty="0" smtClean="0"/>
              <a:t> </a:t>
            </a:r>
            <a:r>
              <a:rPr lang="en-US" dirty="0" smtClean="0"/>
              <a:t>directive should be used in the context of a target directive, this directive is similar</a:t>
            </a:r>
            <a:r>
              <a:rPr lang="en-US" baseline="0" dirty="0" smtClean="0"/>
              <a:t> to the parallel for directive but in this case </a:t>
            </a:r>
            <a:r>
              <a:rPr lang="en-US" dirty="0" smtClean="0"/>
              <a:t>distributes the load of the for loop between the teams</a:t>
            </a:r>
            <a:r>
              <a:rPr lang="en-US" baseline="0" dirty="0" smtClean="0"/>
              <a:t> </a:t>
            </a:r>
            <a:r>
              <a:rPr lang="en-US" dirty="0" smtClean="0"/>
              <a:t>available on the accelerator.</a:t>
            </a:r>
          </a:p>
          <a:p>
            <a:endParaRPr lang="en-US" dirty="0" smtClean="0"/>
          </a:p>
          <a:p>
            <a:r>
              <a:rPr lang="en-US" dirty="0" smtClean="0"/>
              <a:t>Clauses</a:t>
            </a:r>
            <a:r>
              <a:rPr lang="en-US" baseline="0" dirty="0" smtClean="0"/>
              <a:t> are similar to the parallel for case.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045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directives</a:t>
            </a:r>
            <a:r>
              <a:rPr lang="es-ES" baseline="0" dirty="0" smtClean="0"/>
              <a:t>. </a:t>
            </a:r>
            <a:endParaRPr lang="es-ES" dirty="0" smtClean="0"/>
          </a:p>
          <a:p>
            <a:endParaRPr lang="es-ES" baseline="0" dirty="0" smtClean="0"/>
          </a:p>
          <a:p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Java </a:t>
            </a:r>
            <a:r>
              <a:rPr lang="es-ES" baseline="0" dirty="0" err="1" smtClean="0"/>
              <a:t>implementation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greyscale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problems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431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Currently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translator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baseline="0" dirty="0" err="1" smtClean="0"/>
              <a:t>n’t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objects</a:t>
            </a:r>
            <a:r>
              <a:rPr lang="es-ES" baseline="0" dirty="0" smtClean="0"/>
              <a:t>, so</a:t>
            </a:r>
            <a:r>
              <a:rPr lang="en-US" baseline="0" dirty="0" smtClean="0"/>
              <a:t> we transform the bitmap into an array of pixels.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22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Traverses the array of pixels, gets colors and transform to grayscale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662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Target </a:t>
            </a:r>
            <a:r>
              <a:rPr lang="es-ES" dirty="0" err="1" smtClean="0"/>
              <a:t>lang</a:t>
            </a:r>
            <a:r>
              <a:rPr lang="es-ES" dirty="0" smtClean="0"/>
              <a:t>(</a:t>
            </a:r>
            <a:r>
              <a:rPr lang="es-ES" dirty="0" err="1" smtClean="0"/>
              <a:t>rs</a:t>
            </a:r>
            <a:r>
              <a:rPr lang="es-ES" dirty="0" smtClean="0"/>
              <a:t>)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mapping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variables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directive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assigning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private</a:t>
            </a:r>
            <a:r>
              <a:rPr lang="es-ES" baseline="0" dirty="0" smtClean="0"/>
              <a:t> variables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input and output vector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renderscript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662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generate native code we add a target directive with </a:t>
            </a:r>
            <a:r>
              <a:rPr lang="en-US" dirty="0" err="1" smtClean="0"/>
              <a:t>lang</a:t>
            </a:r>
            <a:r>
              <a:rPr lang="en-US" dirty="0" smtClean="0"/>
              <a:t> native, in this case we don't want to initialize or return the value of any of these variables, so we use the map </a:t>
            </a:r>
            <a:r>
              <a:rPr lang="en-US" dirty="0" err="1" smtClean="0"/>
              <a:t>alloc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21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OpenCL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</a:t>
            </a:r>
            <a:r>
              <a:rPr lang="es-ES" baseline="0" dirty="0" smtClean="0"/>
              <a:t> a target </a:t>
            </a:r>
            <a:r>
              <a:rPr lang="es-ES" baseline="0" dirty="0" err="1" smtClean="0"/>
              <a:t>directive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openCL</a:t>
            </a:r>
            <a:r>
              <a:rPr lang="es-ES" baseline="0" dirty="0" smtClean="0"/>
              <a:t>. 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define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teams</a:t>
            </a:r>
            <a:r>
              <a:rPr lang="es-ES" baseline="0" dirty="0" smtClean="0"/>
              <a:t>, </a:t>
            </a:r>
          </a:p>
          <a:p>
            <a:endParaRPr lang="es-ES" baseline="0" dirty="0" smtClean="0"/>
          </a:p>
          <a:p>
            <a:r>
              <a:rPr lang="es-ES" baseline="0" dirty="0" smtClean="0"/>
              <a:t>And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case,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teams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OpenCL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work_group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threads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work_item</a:t>
            </a:r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And </a:t>
            </a:r>
            <a:r>
              <a:rPr lang="es-ES" baseline="0" dirty="0" err="1" smtClean="0"/>
              <a:t>next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distribute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load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61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performance of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paralldroid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two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devices</a:t>
            </a:r>
            <a:r>
              <a:rPr lang="es-ES" baseline="0" dirty="0" smtClean="0"/>
              <a:t>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571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used a set of problems defined on the </a:t>
            </a:r>
            <a:r>
              <a:rPr lang="en-US" dirty="0" err="1" smtClean="0"/>
              <a:t>renderscript</a:t>
            </a:r>
            <a:r>
              <a:rPr lang="en-US" dirty="0" smtClean="0"/>
              <a:t> benchmark</a:t>
            </a:r>
          </a:p>
          <a:p>
            <a:endParaRPr lang="en-US" dirty="0" smtClean="0"/>
          </a:p>
          <a:p>
            <a:r>
              <a:rPr lang="en-US" dirty="0" smtClean="0"/>
              <a:t>Greyscale </a:t>
            </a:r>
          </a:p>
          <a:p>
            <a:r>
              <a:rPr lang="en-US" dirty="0" smtClean="0"/>
              <a:t>Convolve with a kernel of size 3 and 5</a:t>
            </a:r>
          </a:p>
          <a:p>
            <a:r>
              <a:rPr lang="en-US" dirty="0" smtClean="0"/>
              <a:t>And levels </a:t>
            </a:r>
          </a:p>
          <a:p>
            <a:endParaRPr lang="en-US" dirty="0" smtClean="0"/>
          </a:p>
          <a:p>
            <a:r>
              <a:rPr lang="en-US" dirty="0" smtClean="0"/>
              <a:t>We implemented a general version of convolve</a:t>
            </a:r>
          </a:p>
          <a:p>
            <a:endParaRPr lang="en-US" dirty="0" smtClean="0"/>
          </a:p>
          <a:p>
            <a:r>
              <a:rPr lang="en-US" dirty="0" smtClean="0"/>
              <a:t>and we used kernel of  size 3 5 7 and 9</a:t>
            </a:r>
          </a:p>
          <a:p>
            <a:endParaRPr lang="en-US" dirty="0" smtClean="0"/>
          </a:p>
          <a:p>
            <a:r>
              <a:rPr lang="en-US" dirty="0" smtClean="0"/>
              <a:t>We have a version of each android </a:t>
            </a:r>
            <a:r>
              <a:rPr lang="en-US" dirty="0" err="1" smtClean="0"/>
              <a:t>programing</a:t>
            </a:r>
            <a:r>
              <a:rPr lang="en-US" dirty="0" smtClean="0"/>
              <a:t> model for all problems. </a:t>
            </a:r>
          </a:p>
          <a:p>
            <a:r>
              <a:rPr lang="en-US" dirty="0" smtClean="0"/>
              <a:t>Ad-hoc Java</a:t>
            </a:r>
          </a:p>
          <a:p>
            <a:r>
              <a:rPr lang="en-US" dirty="0" smtClean="0"/>
              <a:t>Ad-hoc Native C</a:t>
            </a:r>
          </a:p>
          <a:p>
            <a:r>
              <a:rPr lang="en-US" dirty="0" smtClean="0"/>
              <a:t>Ad-hoc </a:t>
            </a:r>
            <a:r>
              <a:rPr lang="en-US" dirty="0" err="1" smtClean="0"/>
              <a:t>Renderscript</a:t>
            </a:r>
            <a:endParaRPr lang="en-US" dirty="0" smtClean="0"/>
          </a:p>
          <a:p>
            <a:r>
              <a:rPr lang="en-US" dirty="0" smtClean="0"/>
              <a:t>And the versions generated by </a:t>
            </a:r>
            <a:r>
              <a:rPr lang="en-US" dirty="0" err="1" smtClean="0"/>
              <a:t>paralldroid</a:t>
            </a:r>
            <a:endParaRPr lang="en-US" dirty="0" smtClean="0"/>
          </a:p>
          <a:p>
            <a:r>
              <a:rPr lang="en-US" dirty="0" smtClean="0"/>
              <a:t>Generated native</a:t>
            </a:r>
          </a:p>
          <a:p>
            <a:r>
              <a:rPr lang="en-US" dirty="0" smtClean="0"/>
              <a:t>Generated </a:t>
            </a:r>
            <a:r>
              <a:rPr lang="en-US" dirty="0" err="1" smtClean="0"/>
              <a:t>renderscript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generated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err="1" smtClean="0"/>
              <a:t>OpenCL</a:t>
            </a:r>
            <a:r>
              <a:rPr lang="en-US" dirty="0" smtClean="0"/>
              <a:t> version can not be executed in these devices.  </a:t>
            </a:r>
          </a:p>
          <a:p>
            <a:endParaRPr lang="en-US" dirty="0" smtClean="0"/>
          </a:p>
          <a:p>
            <a:r>
              <a:rPr lang="en-US" dirty="0" smtClean="0"/>
              <a:t>All test have been done using this image.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03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I`m going to do a quick introduction </a:t>
            </a:r>
            <a:r>
              <a:rPr lang="en-US" baseline="0" dirty="0" smtClean="0"/>
              <a:t> to </a:t>
            </a:r>
            <a:r>
              <a:rPr lang="en-US" dirty="0" smtClean="0"/>
              <a:t>the Android programming models.</a:t>
            </a:r>
          </a:p>
          <a:p>
            <a:endParaRPr lang="en-US" dirty="0" smtClean="0"/>
          </a:p>
          <a:p>
            <a:r>
              <a:rPr lang="en-US" dirty="0" smtClean="0"/>
              <a:t>As an</a:t>
            </a:r>
            <a:r>
              <a:rPr lang="en-US" baseline="0" dirty="0" smtClean="0"/>
              <a:t> </a:t>
            </a:r>
            <a:r>
              <a:rPr lang="en-US" dirty="0" smtClean="0"/>
              <a:t>example I`m going to use a simple problem, to transform a image to grayscale.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987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charts show speedup relative to the ad-hoc java version for </a:t>
            </a:r>
            <a:r>
              <a:rPr lang="en-US" dirty="0" err="1" smtClean="0"/>
              <a:t>renderscript</a:t>
            </a:r>
            <a:r>
              <a:rPr lang="en-US" dirty="0" smtClean="0"/>
              <a:t> benchmark </a:t>
            </a:r>
            <a:r>
              <a:rPr lang="en-US" dirty="0" err="1" smtClean="0"/>
              <a:t>probleams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native versions don't have differences between ad-hoc version and generated version. </a:t>
            </a:r>
          </a:p>
          <a:p>
            <a:endParaRPr lang="en-US" dirty="0" smtClean="0"/>
          </a:p>
          <a:p>
            <a:r>
              <a:rPr lang="en-US" dirty="0" smtClean="0"/>
              <a:t>Ad-hoc </a:t>
            </a:r>
            <a:r>
              <a:rPr lang="en-US" dirty="0" err="1" smtClean="0"/>
              <a:t>renderscript</a:t>
            </a:r>
            <a:r>
              <a:rPr lang="en-US" dirty="0" smtClean="0"/>
              <a:t> version gets the best results, due that this version is optimized and uses vector operations. </a:t>
            </a:r>
          </a:p>
          <a:p>
            <a:r>
              <a:rPr lang="en-US" dirty="0" smtClean="0"/>
              <a:t>Currently the translator doesn't obtain this level of optimization but has a positive speedup.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589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general convolve problem similar results are observed.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454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210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081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49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used programming model</a:t>
            </a:r>
            <a:r>
              <a:rPr lang="en-US" baseline="0" dirty="0" smtClean="0"/>
              <a:t> </a:t>
            </a:r>
            <a:r>
              <a:rPr lang="en-US" dirty="0" smtClean="0"/>
              <a:t>is based in Java, </a:t>
            </a:r>
            <a:r>
              <a:rPr lang="en-US" baseline="0" dirty="0" smtClean="0"/>
              <a:t> </a:t>
            </a:r>
            <a:r>
              <a:rPr lang="en-US" dirty="0" smtClean="0"/>
              <a:t>Java Code is compiled using the Java compiler and the </a:t>
            </a:r>
            <a:r>
              <a:rPr lang="en-US" dirty="0" err="1" smtClean="0"/>
              <a:t>bytecode</a:t>
            </a:r>
            <a:r>
              <a:rPr lang="en-US" dirty="0" smtClean="0"/>
              <a:t> obtained is compiled using a </a:t>
            </a:r>
            <a:r>
              <a:rPr lang="en-US" dirty="0" err="1" smtClean="0"/>
              <a:t>dex</a:t>
            </a:r>
            <a:r>
              <a:rPr lang="en-US" dirty="0" smtClean="0"/>
              <a:t> compiler. </a:t>
            </a:r>
          </a:p>
          <a:p>
            <a:endParaRPr lang="en-US" dirty="0" smtClean="0"/>
          </a:p>
          <a:p>
            <a:r>
              <a:rPr lang="en-US" dirty="0" smtClean="0"/>
              <a:t>Java is well know and easy to understand.</a:t>
            </a:r>
          </a:p>
          <a:p>
            <a:endParaRPr lang="en-US" dirty="0" smtClean="0"/>
          </a:p>
          <a:p>
            <a:r>
              <a:rPr lang="en-US" dirty="0" smtClean="0"/>
              <a:t>As</a:t>
            </a:r>
            <a:r>
              <a:rPr lang="en-US" baseline="0" dirty="0" smtClean="0"/>
              <a:t> you can see in this example. </a:t>
            </a:r>
          </a:p>
          <a:p>
            <a:endParaRPr lang="en-US" baseline="0" dirty="0" smtClean="0"/>
          </a:p>
          <a:p>
            <a:pPr defTabSz="948141">
              <a:defRPr/>
            </a:pPr>
            <a:r>
              <a:rPr lang="en-US" dirty="0" smtClean="0"/>
              <a:t>We have a loop,</a:t>
            </a:r>
            <a:r>
              <a:rPr lang="en-US" baseline="0" dirty="0" smtClean="0"/>
              <a:t> g</a:t>
            </a:r>
            <a:r>
              <a:rPr lang="en-US" dirty="0" smtClean="0"/>
              <a:t>ets</a:t>
            </a:r>
            <a:r>
              <a:rPr lang="en-US" baseline="0" dirty="0" smtClean="0"/>
              <a:t> </a:t>
            </a:r>
            <a:r>
              <a:rPr lang="en-US" dirty="0" smtClean="0"/>
              <a:t>each pixels of the image,</a:t>
            </a:r>
            <a:r>
              <a:rPr lang="en-US" baseline="0" dirty="0" smtClean="0"/>
              <a:t> g</a:t>
            </a:r>
            <a:r>
              <a:rPr lang="en-US" dirty="0" smtClean="0"/>
              <a:t>ets color and</a:t>
            </a:r>
            <a:r>
              <a:rPr lang="en-US" baseline="0" dirty="0" smtClean="0"/>
              <a:t> </a:t>
            </a:r>
            <a:r>
              <a:rPr lang="en-US" dirty="0" smtClean="0"/>
              <a:t>changes to greyscale.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31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programming model is the native C, in this case some sections of the applications can be implemented using a native C language.</a:t>
            </a:r>
          </a:p>
          <a:p>
            <a:endParaRPr lang="en-US" dirty="0" smtClean="0"/>
          </a:p>
          <a:p>
            <a:pPr defTabSz="948141">
              <a:defRPr/>
            </a:pPr>
            <a:r>
              <a:rPr lang="en-US" dirty="0" smtClean="0"/>
              <a:t>This model is often used to reuse existing code libraries written in native languages</a:t>
            </a:r>
          </a:p>
          <a:p>
            <a:endParaRPr lang="en-US" dirty="0" smtClean="0"/>
          </a:p>
          <a:p>
            <a:r>
              <a:rPr lang="en-US" dirty="0" smtClean="0"/>
              <a:t>This native code is compiled using a native compiler.</a:t>
            </a:r>
          </a:p>
          <a:p>
            <a:endParaRPr lang="en-US" dirty="0" smtClean="0"/>
          </a:p>
          <a:p>
            <a:r>
              <a:rPr lang="en-US" dirty="0" smtClean="0"/>
              <a:t>The complexity of this model is high, </a:t>
            </a:r>
          </a:p>
          <a:p>
            <a:endParaRPr lang="en-US" dirty="0" smtClean="0"/>
          </a:p>
          <a:p>
            <a:r>
              <a:rPr lang="en-US" dirty="0" smtClean="0"/>
              <a:t>the implementations are divided of two parts, </a:t>
            </a:r>
          </a:p>
          <a:p>
            <a:endParaRPr lang="en-US" dirty="0" smtClean="0"/>
          </a:p>
          <a:p>
            <a:r>
              <a:rPr lang="en-US" dirty="0" smtClean="0"/>
              <a:t>A Java Section, where we load the compiled native code, and the definition and call of the native function. 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09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the </a:t>
            </a:r>
            <a:r>
              <a:rPr lang="en-US" dirty="0" smtClean="0"/>
              <a:t>implementation of</a:t>
            </a:r>
            <a:r>
              <a:rPr lang="en-US" baseline="0" dirty="0" smtClean="0"/>
              <a:t> native </a:t>
            </a:r>
            <a:r>
              <a:rPr lang="en-US" baseline="0" dirty="0" err="1" smtClean="0"/>
              <a:t>funtions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5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next model we consider is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model is designed to accelerate some sections of the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 code is compiled two codes are generated. </a:t>
            </a:r>
            <a:r>
              <a:rPr lang="en-US" baseline="0" dirty="0" err="1" smtClean="0"/>
              <a:t>Bytecode</a:t>
            </a:r>
            <a:r>
              <a:rPr lang="en-US" baseline="0" dirty="0" smtClean="0"/>
              <a:t> for a low level virtual machine. And Java code  access to elements defined in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Renderscript</a:t>
            </a:r>
            <a:r>
              <a:rPr lang="en-US" baseline="0" dirty="0" smtClean="0"/>
              <a:t> simplifies the implementation of efficient code but the problem is that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 is a new language and has a new parallel model. the programmer has to learn how it works.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implementation is divided in two sections </a:t>
            </a:r>
            <a:endParaRPr lang="en-US" dirty="0" smtClean="0"/>
          </a:p>
          <a:p>
            <a:pPr defTabSz="948141">
              <a:defRPr/>
            </a:pPr>
            <a:endParaRPr lang="en-US" dirty="0" smtClean="0"/>
          </a:p>
          <a:p>
            <a:pPr defTabSz="948141">
              <a:defRPr/>
            </a:pPr>
            <a:r>
              <a:rPr lang="en-US" dirty="0" smtClean="0"/>
              <a:t>A Java Section, where we</a:t>
            </a:r>
            <a:r>
              <a:rPr lang="en-US" baseline="0" dirty="0" smtClean="0"/>
              <a:t> create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 context </a:t>
            </a:r>
          </a:p>
          <a:p>
            <a:pPr defTabSz="948141">
              <a:defRPr/>
            </a:pPr>
            <a:endParaRPr lang="en-US" baseline="0" dirty="0" smtClean="0"/>
          </a:p>
          <a:p>
            <a:pPr defTabSz="948141">
              <a:defRPr/>
            </a:pPr>
            <a:r>
              <a:rPr lang="en-US" baseline="0" dirty="0" smtClean="0"/>
              <a:t>Allocate memory </a:t>
            </a:r>
          </a:p>
          <a:p>
            <a:pPr defTabSz="948141">
              <a:defRPr/>
            </a:pPr>
            <a:endParaRPr lang="en-US" baseline="0" dirty="0" smtClean="0"/>
          </a:p>
          <a:p>
            <a:pPr defTabSz="948141">
              <a:defRPr/>
            </a:pPr>
            <a:r>
              <a:rPr lang="en-US" baseline="0" dirty="0" smtClean="0"/>
              <a:t>And call to the </a:t>
            </a:r>
            <a:r>
              <a:rPr lang="en-US" baseline="0" dirty="0" err="1" smtClean="0"/>
              <a:t>renderscript</a:t>
            </a:r>
            <a:r>
              <a:rPr lang="en-US" baseline="0" dirty="0" smtClean="0"/>
              <a:t> function.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11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RenderScript</a:t>
            </a:r>
            <a:r>
              <a:rPr lang="en-US" dirty="0" smtClean="0"/>
              <a:t> code is similar to C, but with some extensions as vector operations.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42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OpenCL</a:t>
            </a:r>
            <a:r>
              <a:rPr lang="en-US" baseline="0" dirty="0" smtClean="0"/>
              <a:t> is also designed to accelerate some sections of the application.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Java implementation is similar to that presented for the native model. The only difference is the  load the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libraries.</a:t>
            </a:r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6CB9-1A3B-4C48-BB39-E3C4A5D6D4D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83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8599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 userDrawn="1"/>
        </p:nvSpPr>
        <p:spPr>
          <a:xfrm>
            <a:off x="7380312" y="6021288"/>
            <a:ext cx="1512168" cy="473208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803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EE069C-7794-4428-A567-E851998FE4F3}" type="datetimeFigureOut">
              <a:rPr lang="es-ES" smtClean="0"/>
              <a:pPr/>
              <a:t>23/08/2013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522529-5EB7-4880-9A50-3CFCF97419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848600" cy="1021953"/>
          </a:xfrm>
        </p:spPr>
        <p:txBody>
          <a:bodyPr/>
          <a:lstStyle/>
          <a:p>
            <a:pPr algn="ctr"/>
            <a:r>
              <a:rPr lang="en-US" b="1" dirty="0" err="1" smtClean="0"/>
              <a:t>Paralldroid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695079"/>
            <a:ext cx="7846640" cy="8059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Towards a </a:t>
            </a:r>
            <a:r>
              <a:rPr lang="en-US" b="1" dirty="0" smtClean="0"/>
              <a:t>unified </a:t>
            </a:r>
            <a:r>
              <a:rPr lang="en-US" b="1" dirty="0"/>
              <a:t>heterogeneous development</a:t>
            </a:r>
          </a:p>
          <a:p>
            <a:pPr algn="ctr"/>
            <a:r>
              <a:rPr lang="en-US" b="1" dirty="0"/>
              <a:t>model </a:t>
            </a:r>
            <a:r>
              <a:rPr lang="en-US" b="1" dirty="0" smtClean="0"/>
              <a:t>in Android™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18791"/>
            <a:ext cx="3218656" cy="602497"/>
          </a:xfrm>
          <a:prstGeom prst="rect">
            <a:avLst/>
          </a:prstGeom>
        </p:spPr>
      </p:pic>
      <p:cxnSp>
        <p:nvCxnSpPr>
          <p:cNvPr id="7" name="Straight Connector 7"/>
          <p:cNvCxnSpPr/>
          <p:nvPr/>
        </p:nvCxnSpPr>
        <p:spPr>
          <a:xfrm>
            <a:off x="685800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763688" y="393760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Alejandro Acosta</a:t>
            </a:r>
          </a:p>
          <a:p>
            <a:pPr algn="ctr"/>
            <a:r>
              <a:rPr lang="es-ES" sz="1400" dirty="0" smtClean="0"/>
              <a:t>aacostad@ull.es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572000" y="393760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Francisco Almeida</a:t>
            </a:r>
          </a:p>
          <a:p>
            <a:pPr algn="ctr"/>
            <a:r>
              <a:rPr lang="es-ES" sz="1400" dirty="0" smtClean="0"/>
              <a:t>falmeida@ull.es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4591" y="609329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Performance Computing Group</a:t>
            </a:r>
            <a:endParaRPr lang="en-US" dirty="0"/>
          </a:p>
        </p:txBody>
      </p:sp>
      <p:sp>
        <p:nvSpPr>
          <p:cNvPr id="8" name="AutoShape 2" descr="http://leapconf.com/wp-content/uploads/2013/02/leap_header_v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6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327969"/>
            <a:ext cx="8640960" cy="3693319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v</a:t>
            </a:r>
            <a:r>
              <a:rPr lang="es-ES" b="1" dirty="0" err="1" smtClean="0"/>
              <a:t>oid</a:t>
            </a:r>
            <a:r>
              <a:rPr lang="es-ES" dirty="0" smtClean="0"/>
              <a:t> Java_…..</a:t>
            </a:r>
            <a:r>
              <a:rPr lang="es-ES" b="1" dirty="0" smtClean="0"/>
              <a:t>_</a:t>
            </a:r>
            <a:r>
              <a:rPr lang="es-ES" b="1" dirty="0" err="1" smtClean="0"/>
              <a:t>openclGrayscale</a:t>
            </a:r>
            <a:r>
              <a:rPr lang="es-ES" dirty="0" smtClean="0">
                <a:effectLst/>
              </a:rPr>
              <a:t> (…, </a:t>
            </a:r>
            <a:r>
              <a:rPr lang="es-ES" dirty="0" err="1" smtClean="0">
                <a:effectLst/>
              </a:rPr>
              <a:t>jobject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jobject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 {</a:t>
            </a:r>
          </a:p>
          <a:p>
            <a:r>
              <a:rPr lang="es-ES" dirty="0" smtClean="0"/>
              <a:t>   // </a:t>
            </a:r>
            <a:r>
              <a:rPr lang="es-ES" dirty="0" err="1" smtClean="0"/>
              <a:t>get</a:t>
            </a:r>
            <a:r>
              <a:rPr lang="es-ES" dirty="0" smtClean="0"/>
              <a:t> data </a:t>
            </a:r>
            <a:r>
              <a:rPr lang="es-ES" dirty="0" err="1" smtClean="0"/>
              <a:t>from</a:t>
            </a:r>
            <a:r>
              <a:rPr lang="es-ES" dirty="0" smtClean="0"/>
              <a:t> Java</a:t>
            </a:r>
          </a:p>
          <a:p>
            <a:endParaRPr lang="es-ES" b="1" dirty="0" smtClean="0"/>
          </a:p>
          <a:p>
            <a:r>
              <a:rPr lang="es-ES" dirty="0" smtClean="0">
                <a:effectLst/>
              </a:rPr>
              <a:t>   // </a:t>
            </a:r>
            <a:r>
              <a:rPr lang="es-ES" dirty="0" err="1" smtClean="0">
                <a:effectLst/>
              </a:rPr>
              <a:t>create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OpenCL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context</a:t>
            </a:r>
            <a:endParaRPr lang="es-ES" dirty="0"/>
          </a:p>
          <a:p>
            <a:r>
              <a:rPr lang="es-ES" dirty="0" smtClean="0">
                <a:effectLst/>
              </a:rPr>
              <a:t>   // </a:t>
            </a:r>
            <a:r>
              <a:rPr lang="es-ES" dirty="0" err="1" smtClean="0">
                <a:effectLst/>
              </a:rPr>
              <a:t>allocate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OpenCL</a:t>
            </a:r>
            <a:r>
              <a:rPr lang="es-ES" dirty="0" smtClean="0">
                <a:effectLst/>
              </a:rPr>
              <a:t> data</a:t>
            </a:r>
          </a:p>
          <a:p>
            <a:r>
              <a:rPr lang="es-ES" dirty="0"/>
              <a:t> </a:t>
            </a:r>
            <a:r>
              <a:rPr lang="es-ES" dirty="0" smtClean="0"/>
              <a:t>  // </a:t>
            </a:r>
            <a:r>
              <a:rPr lang="es-ES" dirty="0" err="1" smtClean="0"/>
              <a:t>copy</a:t>
            </a:r>
            <a:r>
              <a:rPr lang="es-ES" dirty="0" smtClean="0"/>
              <a:t> data </a:t>
            </a:r>
            <a:r>
              <a:rPr lang="es-ES" dirty="0" err="1" smtClean="0"/>
              <a:t>from</a:t>
            </a:r>
            <a:r>
              <a:rPr lang="es-ES" dirty="0" smtClean="0"/>
              <a:t> host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OpenCL</a:t>
            </a:r>
            <a:endParaRPr lang="es-ES" dirty="0" smtClean="0">
              <a:effectLst/>
            </a:endParaRPr>
          </a:p>
          <a:p>
            <a:r>
              <a:rPr lang="es-ES" dirty="0"/>
              <a:t> </a:t>
            </a:r>
            <a:r>
              <a:rPr lang="es-ES" dirty="0" smtClean="0"/>
              <a:t>  //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kernel</a:t>
            </a:r>
            <a:endParaRPr lang="es-ES" dirty="0" smtClean="0"/>
          </a:p>
          <a:p>
            <a:r>
              <a:rPr lang="es-ES" dirty="0">
                <a:effectLst/>
              </a:rPr>
              <a:t> </a:t>
            </a:r>
            <a:r>
              <a:rPr lang="es-ES" dirty="0" smtClean="0">
                <a:effectLst/>
              </a:rPr>
              <a:t>  // load </a:t>
            </a:r>
            <a:r>
              <a:rPr lang="es-ES" dirty="0" err="1" smtClean="0">
                <a:effectLst/>
              </a:rPr>
              <a:t>parameter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/>
              <a:t> </a:t>
            </a:r>
            <a:r>
              <a:rPr lang="es-ES" dirty="0" smtClean="0"/>
              <a:t>  // </a:t>
            </a:r>
            <a:r>
              <a:rPr lang="es-ES" dirty="0" err="1" smtClean="0"/>
              <a:t>execute</a:t>
            </a:r>
            <a:r>
              <a:rPr lang="es-ES" dirty="0" smtClean="0"/>
              <a:t> </a:t>
            </a:r>
            <a:r>
              <a:rPr lang="es-ES" dirty="0" err="1" smtClean="0"/>
              <a:t>kernel</a:t>
            </a:r>
            <a:endParaRPr lang="es-ES" dirty="0" smtClean="0"/>
          </a:p>
          <a:p>
            <a:r>
              <a:rPr lang="es-ES" dirty="0">
                <a:effectLst/>
              </a:rPr>
              <a:t> </a:t>
            </a:r>
            <a:r>
              <a:rPr lang="es-ES" dirty="0" smtClean="0">
                <a:effectLst/>
              </a:rPr>
              <a:t>  // </a:t>
            </a:r>
            <a:r>
              <a:rPr lang="es-ES" dirty="0" err="1" smtClean="0">
                <a:effectLst/>
              </a:rPr>
              <a:t>copy</a:t>
            </a:r>
            <a:r>
              <a:rPr lang="es-ES" dirty="0" smtClean="0">
                <a:effectLst/>
              </a:rPr>
              <a:t> data </a:t>
            </a:r>
            <a:r>
              <a:rPr lang="es-ES" dirty="0" err="1" smtClean="0">
                <a:effectLst/>
              </a:rPr>
              <a:t>from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OpenCL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host</a:t>
            </a:r>
          </a:p>
          <a:p>
            <a:endParaRPr lang="es-ES" dirty="0"/>
          </a:p>
          <a:p>
            <a:r>
              <a:rPr lang="es-ES" dirty="0" smtClean="0">
                <a:effectLst/>
              </a:rPr>
              <a:t>   // set data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Java</a:t>
            </a:r>
          </a:p>
          <a:p>
            <a:r>
              <a:rPr lang="es-ES" dirty="0" smtClean="0">
                <a:effectLst/>
              </a:rPr>
              <a:t>}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27984" y="3701930"/>
            <a:ext cx="29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OpenCL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Boilerplate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code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s-ES" dirty="0" err="1" smtClean="0"/>
              <a:t>OpenCL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16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translator</a:t>
            </a:r>
            <a:r>
              <a:rPr lang="es-ES" dirty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directives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Use Java.  </a:t>
            </a:r>
          </a:p>
          <a:p>
            <a:r>
              <a:rPr lang="en-US" dirty="0" smtClean="0"/>
              <a:t>Extension</a:t>
            </a:r>
            <a:r>
              <a:rPr lang="es-ES" dirty="0" smtClean="0"/>
              <a:t> of </a:t>
            </a:r>
            <a:r>
              <a:rPr lang="es-ES" dirty="0" err="1" smtClean="0"/>
              <a:t>OpenMP</a:t>
            </a:r>
            <a:r>
              <a:rPr lang="es-ES" dirty="0" smtClean="0"/>
              <a:t> 4.0</a:t>
            </a:r>
          </a:p>
          <a:p>
            <a:r>
              <a:rPr lang="es-ES" dirty="0" smtClean="0"/>
              <a:t>Eclipse </a:t>
            </a:r>
            <a:r>
              <a:rPr lang="en-US" dirty="0" smtClean="0"/>
              <a:t>plugin.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504" y="3717032"/>
            <a:ext cx="8928992" cy="2446824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700" b="1" dirty="0" smtClean="0">
                <a:solidFill>
                  <a:srgbClr val="FF0000"/>
                </a:solidFill>
              </a:rPr>
              <a:t>// </a:t>
            </a:r>
            <a:r>
              <a:rPr lang="es-ES" sz="1700" b="1" dirty="0" err="1" smtClean="0">
                <a:solidFill>
                  <a:srgbClr val="FF0000"/>
                </a:solidFill>
              </a:rPr>
              <a:t>pragma</a:t>
            </a:r>
            <a:r>
              <a:rPr lang="es-ES" sz="1700" b="1" dirty="0" smtClean="0">
                <a:solidFill>
                  <a:srgbClr val="FF0000"/>
                </a:solidFill>
              </a:rPr>
              <a:t> </a:t>
            </a:r>
            <a:r>
              <a:rPr lang="es-ES" sz="1700" b="1" dirty="0" err="1">
                <a:solidFill>
                  <a:srgbClr val="FF0000"/>
                </a:solidFill>
              </a:rPr>
              <a:t>paralldroid</a:t>
            </a:r>
            <a:r>
              <a:rPr lang="es-ES" sz="1700" b="1" dirty="0">
                <a:solidFill>
                  <a:srgbClr val="FF0000"/>
                </a:solidFill>
              </a:rPr>
              <a:t> target </a:t>
            </a:r>
            <a:r>
              <a:rPr lang="es-ES" sz="1700" b="1" dirty="0" err="1">
                <a:solidFill>
                  <a:srgbClr val="FF0000"/>
                </a:solidFill>
              </a:rPr>
              <a:t>lang</a:t>
            </a:r>
            <a:r>
              <a:rPr lang="es-ES" sz="1700" b="1" dirty="0">
                <a:solidFill>
                  <a:srgbClr val="FF0000"/>
                </a:solidFill>
              </a:rPr>
              <a:t>(</a:t>
            </a:r>
            <a:r>
              <a:rPr lang="es-ES" sz="1700" b="1" dirty="0" err="1">
                <a:solidFill>
                  <a:srgbClr val="FF0000"/>
                </a:solidFill>
              </a:rPr>
              <a:t>rs</a:t>
            </a:r>
            <a:r>
              <a:rPr lang="es-ES" sz="1700" b="1" dirty="0">
                <a:solidFill>
                  <a:srgbClr val="FF0000"/>
                </a:solidFill>
              </a:rPr>
              <a:t>) </a:t>
            </a:r>
            <a:r>
              <a:rPr lang="es-ES" sz="1700" b="1" dirty="0" err="1">
                <a:solidFill>
                  <a:srgbClr val="FF0000"/>
                </a:solidFill>
              </a:rPr>
              <a:t>map</a:t>
            </a:r>
            <a:r>
              <a:rPr lang="es-ES" sz="1700" b="1" dirty="0">
                <a:solidFill>
                  <a:srgbClr val="FF0000"/>
                </a:solidFill>
              </a:rPr>
              <a:t>(</a:t>
            </a:r>
            <a:r>
              <a:rPr lang="es-ES" sz="1700" b="1" dirty="0" err="1">
                <a:solidFill>
                  <a:srgbClr val="FF0000"/>
                </a:solidFill>
              </a:rPr>
              <a:t>to:scrPxs,width,height</a:t>
            </a:r>
            <a:r>
              <a:rPr lang="es-ES" sz="1700" b="1" dirty="0">
                <a:solidFill>
                  <a:srgbClr val="FF0000"/>
                </a:solidFill>
              </a:rPr>
              <a:t>) </a:t>
            </a:r>
            <a:r>
              <a:rPr lang="es-ES" sz="1700" b="1" dirty="0" err="1">
                <a:solidFill>
                  <a:srgbClr val="FF0000"/>
                </a:solidFill>
              </a:rPr>
              <a:t>map</a:t>
            </a:r>
            <a:r>
              <a:rPr lang="es-ES" sz="1700" b="1" dirty="0">
                <a:solidFill>
                  <a:srgbClr val="FF0000"/>
                </a:solidFill>
              </a:rPr>
              <a:t>(</a:t>
            </a:r>
            <a:r>
              <a:rPr lang="es-ES" sz="1700" b="1" dirty="0" err="1">
                <a:solidFill>
                  <a:srgbClr val="FF0000"/>
                </a:solidFill>
              </a:rPr>
              <a:t>from:outPxs</a:t>
            </a:r>
            <a:r>
              <a:rPr lang="es-ES" sz="1700" b="1" dirty="0">
                <a:solidFill>
                  <a:srgbClr val="FF0000"/>
                </a:solidFill>
              </a:rPr>
              <a:t>)</a:t>
            </a:r>
          </a:p>
          <a:p>
            <a:r>
              <a:rPr lang="es-ES" sz="1700" b="1" dirty="0" smtClean="0">
                <a:solidFill>
                  <a:srgbClr val="FF0000"/>
                </a:solidFill>
              </a:rPr>
              <a:t>// </a:t>
            </a:r>
            <a:r>
              <a:rPr lang="es-ES" sz="1700" b="1" dirty="0" err="1" smtClean="0">
                <a:solidFill>
                  <a:srgbClr val="FF0000"/>
                </a:solidFill>
              </a:rPr>
              <a:t>pragma</a:t>
            </a:r>
            <a:r>
              <a:rPr lang="es-ES" sz="1700" b="1" dirty="0" smtClean="0">
                <a:solidFill>
                  <a:srgbClr val="FF0000"/>
                </a:solidFill>
              </a:rPr>
              <a:t> </a:t>
            </a:r>
            <a:r>
              <a:rPr lang="es-ES" sz="1700" b="1" dirty="0" err="1">
                <a:solidFill>
                  <a:srgbClr val="FF0000"/>
                </a:solidFill>
              </a:rPr>
              <a:t>paralldroid</a:t>
            </a:r>
            <a:r>
              <a:rPr lang="es-ES" sz="1700" b="1" dirty="0">
                <a:solidFill>
                  <a:srgbClr val="FF0000"/>
                </a:solidFill>
              </a:rPr>
              <a:t> </a:t>
            </a:r>
            <a:r>
              <a:rPr lang="es-ES" sz="1700" b="1" dirty="0" err="1">
                <a:solidFill>
                  <a:srgbClr val="FF0000"/>
                </a:solidFill>
              </a:rPr>
              <a:t>parallel</a:t>
            </a:r>
            <a:r>
              <a:rPr lang="es-ES" sz="1700" b="1" dirty="0">
                <a:solidFill>
                  <a:srgbClr val="FF0000"/>
                </a:solidFill>
              </a:rPr>
              <a:t> </a:t>
            </a:r>
            <a:r>
              <a:rPr lang="es-ES" sz="1700" b="1" dirty="0" err="1">
                <a:solidFill>
                  <a:srgbClr val="FF0000"/>
                </a:solidFill>
              </a:rPr>
              <a:t>for</a:t>
            </a:r>
            <a:r>
              <a:rPr lang="es-ES" sz="1700" b="1" dirty="0">
                <a:solidFill>
                  <a:srgbClr val="FF0000"/>
                </a:solidFill>
              </a:rPr>
              <a:t> </a:t>
            </a:r>
            <a:r>
              <a:rPr lang="es-ES" sz="1700" b="1" dirty="0" err="1">
                <a:solidFill>
                  <a:srgbClr val="FF0000"/>
                </a:solidFill>
              </a:rPr>
              <a:t>private</a:t>
            </a:r>
            <a:r>
              <a:rPr lang="es-ES" sz="1700" b="1" dirty="0">
                <a:solidFill>
                  <a:srgbClr val="FF0000"/>
                </a:solidFill>
              </a:rPr>
              <a:t>(</a:t>
            </a:r>
            <a:r>
              <a:rPr lang="es-ES" sz="1700" b="1" dirty="0" err="1">
                <a:solidFill>
                  <a:srgbClr val="FF0000"/>
                </a:solidFill>
              </a:rPr>
              <a:t>x,pixel,sum</a:t>
            </a:r>
            <a:r>
              <a:rPr lang="es-ES" sz="1700" b="1" dirty="0">
                <a:solidFill>
                  <a:srgbClr val="FF0000"/>
                </a:solidFill>
              </a:rPr>
              <a:t>) </a:t>
            </a:r>
            <a:r>
              <a:rPr lang="es-ES" sz="1700" b="1" dirty="0" err="1">
                <a:solidFill>
                  <a:srgbClr val="FF0000"/>
                </a:solidFill>
              </a:rPr>
              <a:t>rsvector</a:t>
            </a:r>
            <a:r>
              <a:rPr lang="es-ES" sz="1700" b="1" dirty="0">
                <a:solidFill>
                  <a:srgbClr val="FF0000"/>
                </a:solidFill>
              </a:rPr>
              <a:t>(</a:t>
            </a:r>
            <a:r>
              <a:rPr lang="es-ES" sz="1700" b="1" dirty="0" err="1">
                <a:solidFill>
                  <a:srgbClr val="FF0000"/>
                </a:solidFill>
              </a:rPr>
              <a:t>scrPxs,outPxs</a:t>
            </a:r>
            <a:r>
              <a:rPr lang="es-ES" sz="1700" b="1" dirty="0">
                <a:solidFill>
                  <a:srgbClr val="FF0000"/>
                </a:solidFill>
              </a:rPr>
              <a:t>)</a:t>
            </a:r>
            <a:r>
              <a:rPr lang="es-ES" sz="1700" dirty="0">
                <a:solidFill>
                  <a:srgbClr val="FF0000"/>
                </a:solidFill>
              </a:rPr>
              <a:t> </a:t>
            </a:r>
          </a:p>
          <a:p>
            <a:r>
              <a:rPr lang="es-ES" sz="1700" dirty="0" err="1"/>
              <a:t>for</a:t>
            </a:r>
            <a:r>
              <a:rPr lang="es-ES" sz="1700" dirty="0"/>
              <a:t>(x = 0; x &lt; </a:t>
            </a:r>
            <a:r>
              <a:rPr lang="es-ES" sz="1700" dirty="0" err="1"/>
              <a:t>width</a:t>
            </a:r>
            <a:r>
              <a:rPr lang="es-ES" sz="1700" dirty="0"/>
              <a:t>*</a:t>
            </a:r>
            <a:r>
              <a:rPr lang="es-ES" sz="1700" dirty="0" err="1"/>
              <a:t>height</a:t>
            </a:r>
            <a:r>
              <a:rPr lang="es-ES" sz="1700" dirty="0"/>
              <a:t>; x++) {</a:t>
            </a:r>
          </a:p>
          <a:p>
            <a:r>
              <a:rPr lang="es-ES" sz="1700" dirty="0"/>
              <a:t>   pixel = </a:t>
            </a:r>
            <a:r>
              <a:rPr lang="es-ES" sz="1700" dirty="0" err="1"/>
              <a:t>scrPxs</a:t>
            </a:r>
            <a:r>
              <a:rPr lang="es-ES" sz="1700" dirty="0"/>
              <a:t>[x];</a:t>
            </a:r>
          </a:p>
          <a:p>
            <a:r>
              <a:rPr lang="es-ES" sz="1700" dirty="0"/>
              <a:t>   sum = (</a:t>
            </a:r>
            <a:r>
              <a:rPr lang="es-ES" sz="1700" dirty="0" err="1"/>
              <a:t>int</a:t>
            </a:r>
            <a:r>
              <a:rPr lang="es-ES" sz="1700" dirty="0"/>
              <a:t>)(((pixel) &amp; 0xff) * 0.299f);</a:t>
            </a:r>
          </a:p>
          <a:p>
            <a:r>
              <a:rPr lang="es-ES" sz="1700" dirty="0"/>
              <a:t>   sum += (</a:t>
            </a:r>
            <a:r>
              <a:rPr lang="es-ES" sz="1700" dirty="0" err="1"/>
              <a:t>int</a:t>
            </a:r>
            <a:r>
              <a:rPr lang="es-ES" sz="1700" dirty="0"/>
              <a:t>)(((pixel &gt;&gt; 8 ) &amp; 0xff) * 0.587f);</a:t>
            </a:r>
          </a:p>
          <a:p>
            <a:r>
              <a:rPr lang="es-ES" sz="1700" dirty="0"/>
              <a:t>   sum += (</a:t>
            </a:r>
            <a:r>
              <a:rPr lang="es-ES" sz="1700" dirty="0" err="1"/>
              <a:t>int</a:t>
            </a:r>
            <a:r>
              <a:rPr lang="es-ES" sz="1700" dirty="0"/>
              <a:t>)(((pixel &gt;&gt; 16) &amp; 0xff) * 0.114f);</a:t>
            </a:r>
          </a:p>
          <a:p>
            <a:r>
              <a:rPr lang="es-ES" sz="1700" dirty="0"/>
              <a:t>   </a:t>
            </a:r>
            <a:r>
              <a:rPr lang="es-ES" sz="1700" dirty="0" err="1"/>
              <a:t>outPxs</a:t>
            </a:r>
            <a:r>
              <a:rPr lang="es-ES" sz="1700" dirty="0"/>
              <a:t>[x] = (sum) + (sum &lt;&lt; 8) + (sum &lt;&lt; 16) + (</a:t>
            </a:r>
            <a:r>
              <a:rPr lang="es-ES" sz="1700" dirty="0" err="1"/>
              <a:t>scrPxs</a:t>
            </a:r>
            <a:r>
              <a:rPr lang="es-ES" sz="1700" dirty="0"/>
              <a:t>[x] &amp; 0xff000000);</a:t>
            </a:r>
          </a:p>
          <a:p>
            <a:r>
              <a:rPr lang="es-ES" sz="1700" dirty="0" smtClean="0"/>
              <a:t>}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3824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4" y="1412776"/>
            <a:ext cx="6718220" cy="52292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s-ES" dirty="0" err="1" smtClean="0"/>
              <a:t>Paralldroid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2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4" y="1412776"/>
            <a:ext cx="6718220" cy="52292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s-ES" dirty="0" err="1" smtClean="0"/>
              <a:t>Paralldroid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139953" y="1700807"/>
            <a:ext cx="0" cy="439248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4" y="1412776"/>
            <a:ext cx="6718220" cy="52292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s-ES" dirty="0" err="1" smtClean="0"/>
              <a:t>Paralldroid</a:t>
            </a:r>
            <a:endParaRPr lang="es-ES" dirty="0"/>
          </a:p>
        </p:txBody>
      </p:sp>
      <p:cxnSp>
        <p:nvCxnSpPr>
          <p:cNvPr id="3" name="2 Conector angular"/>
          <p:cNvCxnSpPr/>
          <p:nvPr/>
        </p:nvCxnSpPr>
        <p:spPr>
          <a:xfrm rot="16200000" flipH="1">
            <a:off x="2987823" y="3140969"/>
            <a:ext cx="4392490" cy="1512168"/>
          </a:xfrm>
          <a:prstGeom prst="bentConnector3">
            <a:avLst>
              <a:gd name="adj1" fmla="val 17376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139953" y="1700807"/>
            <a:ext cx="0" cy="439248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427984" y="2492895"/>
            <a:ext cx="0" cy="6480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4" y="1412776"/>
            <a:ext cx="6718220" cy="52292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s-ES" dirty="0" err="1" smtClean="0"/>
              <a:t>Paralldroid</a:t>
            </a:r>
            <a:endParaRPr lang="es-ES" dirty="0"/>
          </a:p>
        </p:txBody>
      </p:sp>
      <p:cxnSp>
        <p:nvCxnSpPr>
          <p:cNvPr id="3" name="2 Conector angular"/>
          <p:cNvCxnSpPr/>
          <p:nvPr/>
        </p:nvCxnSpPr>
        <p:spPr>
          <a:xfrm rot="5400000">
            <a:off x="827584" y="3068960"/>
            <a:ext cx="4392488" cy="1656184"/>
          </a:xfrm>
          <a:prstGeom prst="bentConnector3">
            <a:avLst>
              <a:gd name="adj1" fmla="val 17065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195736" y="3212976"/>
            <a:ext cx="1656185" cy="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139953" y="1700807"/>
            <a:ext cx="0" cy="439248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851920" y="2492895"/>
            <a:ext cx="0" cy="6480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Target data</a:t>
            </a:r>
          </a:p>
          <a:p>
            <a:r>
              <a:rPr lang="es-ES" dirty="0" smtClean="0"/>
              <a:t>Target</a:t>
            </a:r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/>
          </a:p>
          <a:p>
            <a:r>
              <a:rPr lang="es-ES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Distribute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4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 smtClean="0"/>
              <a:t>Target data</a:t>
            </a:r>
          </a:p>
          <a:p>
            <a:r>
              <a:rPr lang="es-ES" dirty="0" smtClean="0"/>
              <a:t>Target</a:t>
            </a:r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/>
          </a:p>
          <a:p>
            <a:r>
              <a:rPr lang="es-ES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Distribute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Lang</a:t>
            </a:r>
            <a:r>
              <a:rPr lang="es-ES" dirty="0" smtClean="0">
                <a:solidFill>
                  <a:srgbClr val="00B050"/>
                </a:solidFill>
              </a:rPr>
              <a:t>(</a:t>
            </a:r>
            <a:r>
              <a:rPr lang="es-ES" dirty="0" err="1" smtClean="0">
                <a:solidFill>
                  <a:srgbClr val="00B050"/>
                </a:solidFill>
              </a:rPr>
              <a:t>rs</a:t>
            </a:r>
            <a:r>
              <a:rPr lang="es-ES" dirty="0" smtClean="0">
                <a:solidFill>
                  <a:srgbClr val="00B050"/>
                </a:solidFill>
              </a:rPr>
              <a:t> | </a:t>
            </a:r>
            <a:r>
              <a:rPr lang="es-ES" dirty="0" err="1" smtClean="0">
                <a:solidFill>
                  <a:srgbClr val="00B050"/>
                </a:solidFill>
              </a:rPr>
              <a:t>native</a:t>
            </a:r>
            <a:r>
              <a:rPr lang="es-ES" dirty="0" smtClean="0">
                <a:solidFill>
                  <a:srgbClr val="00B050"/>
                </a:solidFill>
              </a:rPr>
              <a:t> | </a:t>
            </a:r>
            <a:r>
              <a:rPr lang="es-ES" dirty="0" err="1" smtClean="0">
                <a:solidFill>
                  <a:srgbClr val="00B050"/>
                </a:solidFill>
              </a:rPr>
              <a:t>opencl</a:t>
            </a:r>
            <a:r>
              <a:rPr lang="es-E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s-ES" dirty="0" err="1" smtClean="0"/>
              <a:t>Map</a:t>
            </a:r>
            <a:r>
              <a:rPr lang="es-ES" dirty="0" smtClean="0"/>
              <a:t>(</a:t>
            </a:r>
            <a:r>
              <a:rPr lang="es-ES" dirty="0" err="1" smtClean="0"/>
              <a:t>map-type</a:t>
            </a:r>
            <a:r>
              <a:rPr lang="es-ES" dirty="0" smtClean="0"/>
              <a:t>: 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Map-type</a:t>
            </a:r>
            <a:endParaRPr lang="es-ES" dirty="0" smtClean="0"/>
          </a:p>
          <a:p>
            <a:pPr lvl="2"/>
            <a:r>
              <a:rPr lang="es-ES" dirty="0" err="1" smtClean="0"/>
              <a:t>Alloc</a:t>
            </a:r>
            <a:endParaRPr lang="es-ES" dirty="0" smtClean="0"/>
          </a:p>
          <a:p>
            <a:pPr lvl="2"/>
            <a:r>
              <a:rPr lang="es-ES" dirty="0" err="1" smtClean="0"/>
              <a:t>To</a:t>
            </a:r>
            <a:endParaRPr lang="es-ES" dirty="0" smtClean="0"/>
          </a:p>
          <a:p>
            <a:pPr lvl="2"/>
            <a:r>
              <a:rPr lang="es-ES" dirty="0" err="1" smtClean="0"/>
              <a:t>From</a:t>
            </a:r>
            <a:endParaRPr lang="es-ES" dirty="0" smtClean="0"/>
          </a:p>
          <a:p>
            <a:pPr lvl="2"/>
            <a:r>
              <a:rPr lang="es-ES" dirty="0" err="1" smtClean="0"/>
              <a:t>Tofrom</a:t>
            </a:r>
            <a:endParaRPr lang="es-ES" dirty="0" smtClean="0"/>
          </a:p>
        </p:txBody>
      </p:sp>
      <p:sp>
        <p:nvSpPr>
          <p:cNvPr id="5" name="4 Flecha abajo"/>
          <p:cNvSpPr/>
          <p:nvPr/>
        </p:nvSpPr>
        <p:spPr>
          <a:xfrm>
            <a:off x="1331640" y="5013176"/>
            <a:ext cx="28803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15616" y="46438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5589240"/>
            <a:ext cx="89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Target </a:t>
            </a:r>
          </a:p>
          <a:p>
            <a:r>
              <a:rPr lang="es-ES" dirty="0"/>
              <a:t> </a:t>
            </a:r>
            <a:r>
              <a:rPr lang="es-ES" dirty="0" smtClean="0"/>
              <a:t>Data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619672" y="5301208"/>
            <a:ext cx="2096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619672" y="5301208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Map</a:t>
            </a:r>
            <a:r>
              <a:rPr lang="es-ES" dirty="0"/>
              <a:t> </a:t>
            </a:r>
            <a:r>
              <a:rPr lang="es-ES" dirty="0" err="1" smtClean="0"/>
              <a:t>alloc</a:t>
            </a:r>
            <a:endParaRPr lang="es-ES" dirty="0" smtClean="0"/>
          </a:p>
          <a:p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/ </a:t>
            </a:r>
            <a:r>
              <a:rPr lang="es-ES" dirty="0" err="1" smtClean="0"/>
              <a:t>tofrom</a:t>
            </a:r>
            <a:endParaRPr lang="es-ES" dirty="0" smtClean="0"/>
          </a:p>
          <a:p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/ </a:t>
            </a:r>
            <a:r>
              <a:rPr lang="es-ES" dirty="0" err="1" smtClean="0"/>
              <a:t>tofrom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1619672" y="6381328"/>
            <a:ext cx="2096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539981" y="4365104"/>
            <a:ext cx="82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Target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Lang</a:t>
            </a:r>
            <a:endParaRPr lang="es-ES" dirty="0"/>
          </a:p>
        </p:txBody>
      </p:sp>
      <p:sp>
        <p:nvSpPr>
          <p:cNvPr id="22" name="21 Abrir llave"/>
          <p:cNvSpPr/>
          <p:nvPr/>
        </p:nvSpPr>
        <p:spPr>
          <a:xfrm>
            <a:off x="1115617" y="5301208"/>
            <a:ext cx="216024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788093" y="5085184"/>
            <a:ext cx="423867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3779912" y="6165304"/>
            <a:ext cx="423867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Target data</a:t>
            </a:r>
          </a:p>
          <a:p>
            <a:r>
              <a:rPr lang="es-ES" b="1" dirty="0" smtClean="0"/>
              <a:t>Target</a:t>
            </a:r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/>
          </a:p>
          <a:p>
            <a:r>
              <a:rPr lang="es-ES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Distribute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</a:rPr>
              <a:t>Lang</a:t>
            </a:r>
            <a:r>
              <a:rPr lang="es-ES" dirty="0" smtClean="0">
                <a:solidFill>
                  <a:srgbClr val="00B050"/>
                </a:solidFill>
              </a:rPr>
              <a:t>(</a:t>
            </a:r>
            <a:r>
              <a:rPr lang="es-ES" dirty="0" err="1" smtClean="0">
                <a:solidFill>
                  <a:srgbClr val="00B050"/>
                </a:solidFill>
              </a:rPr>
              <a:t>rs</a:t>
            </a:r>
            <a:r>
              <a:rPr lang="es-ES" dirty="0" smtClean="0">
                <a:solidFill>
                  <a:srgbClr val="00B050"/>
                </a:solidFill>
              </a:rPr>
              <a:t> | </a:t>
            </a:r>
            <a:r>
              <a:rPr lang="es-ES" dirty="0" err="1" smtClean="0">
                <a:solidFill>
                  <a:srgbClr val="00B050"/>
                </a:solidFill>
              </a:rPr>
              <a:t>native</a:t>
            </a:r>
            <a:r>
              <a:rPr lang="es-ES" dirty="0" smtClean="0">
                <a:solidFill>
                  <a:srgbClr val="00B050"/>
                </a:solidFill>
              </a:rPr>
              <a:t> | </a:t>
            </a:r>
            <a:r>
              <a:rPr lang="es-ES" dirty="0" err="1" smtClean="0">
                <a:solidFill>
                  <a:srgbClr val="00B050"/>
                </a:solidFill>
              </a:rPr>
              <a:t>opencl</a:t>
            </a:r>
            <a:r>
              <a:rPr lang="es-E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s-ES" dirty="0" err="1" smtClean="0"/>
              <a:t>Map</a:t>
            </a:r>
            <a:r>
              <a:rPr lang="es-ES" dirty="0" smtClean="0"/>
              <a:t>(</a:t>
            </a:r>
            <a:r>
              <a:rPr lang="es-ES" dirty="0" err="1" smtClean="0"/>
              <a:t>map-type</a:t>
            </a:r>
            <a:r>
              <a:rPr lang="es-ES" dirty="0" smtClean="0"/>
              <a:t>: 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Map-type</a:t>
            </a:r>
            <a:endParaRPr lang="es-ES" dirty="0" smtClean="0"/>
          </a:p>
          <a:p>
            <a:pPr lvl="2"/>
            <a:r>
              <a:rPr lang="es-ES" dirty="0" err="1" smtClean="0"/>
              <a:t>Alloc</a:t>
            </a:r>
            <a:endParaRPr lang="es-ES" dirty="0" smtClean="0"/>
          </a:p>
          <a:p>
            <a:pPr lvl="2"/>
            <a:r>
              <a:rPr lang="es-ES" dirty="0" err="1" smtClean="0"/>
              <a:t>To</a:t>
            </a:r>
            <a:endParaRPr lang="es-ES" dirty="0" smtClean="0"/>
          </a:p>
          <a:p>
            <a:pPr lvl="2"/>
            <a:r>
              <a:rPr lang="es-ES" dirty="0" err="1" smtClean="0"/>
              <a:t>From</a:t>
            </a:r>
            <a:endParaRPr lang="es-ES" dirty="0" smtClean="0"/>
          </a:p>
          <a:p>
            <a:pPr lvl="2"/>
            <a:r>
              <a:rPr lang="es-ES" dirty="0" err="1" smtClean="0"/>
              <a:t>Tofrom</a:t>
            </a:r>
            <a:endParaRPr lang="es-ES" dirty="0" smtClean="0"/>
          </a:p>
        </p:txBody>
      </p:sp>
      <p:sp>
        <p:nvSpPr>
          <p:cNvPr id="7" name="6 Flecha abajo"/>
          <p:cNvSpPr/>
          <p:nvPr/>
        </p:nvSpPr>
        <p:spPr>
          <a:xfrm>
            <a:off x="1403648" y="6381328"/>
            <a:ext cx="28803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187624" y="46438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1692" y="5651956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Target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691680" y="5301208"/>
            <a:ext cx="2096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691680" y="5301208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Map</a:t>
            </a:r>
            <a:r>
              <a:rPr lang="es-ES" dirty="0"/>
              <a:t> </a:t>
            </a:r>
            <a:r>
              <a:rPr lang="es-ES" dirty="0" err="1" smtClean="0"/>
              <a:t>alloc</a:t>
            </a:r>
            <a:endParaRPr lang="es-ES" dirty="0" smtClean="0"/>
          </a:p>
          <a:p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/ </a:t>
            </a:r>
            <a:r>
              <a:rPr lang="es-ES" dirty="0" err="1" smtClean="0"/>
              <a:t>tofrom</a:t>
            </a:r>
            <a:endParaRPr lang="es-ES" dirty="0" smtClean="0"/>
          </a:p>
          <a:p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/ </a:t>
            </a:r>
            <a:r>
              <a:rPr lang="es-ES" dirty="0" err="1" smtClean="0"/>
              <a:t>tofrom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1691680" y="6381328"/>
            <a:ext cx="2096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611989" y="4582869"/>
            <a:ext cx="82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Target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Lang</a:t>
            </a:r>
            <a:endParaRPr lang="es-ES" dirty="0"/>
          </a:p>
        </p:txBody>
      </p:sp>
      <p:sp>
        <p:nvSpPr>
          <p:cNvPr id="17" name="16 Abrir llave"/>
          <p:cNvSpPr/>
          <p:nvPr/>
        </p:nvSpPr>
        <p:spPr>
          <a:xfrm>
            <a:off x="1187625" y="5301208"/>
            <a:ext cx="216024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3851920" y="5301208"/>
            <a:ext cx="288032" cy="10801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1403648" y="5011434"/>
            <a:ext cx="288031" cy="289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Target data</a:t>
            </a:r>
          </a:p>
          <a:p>
            <a:r>
              <a:rPr lang="es-ES" dirty="0" smtClean="0"/>
              <a:t>Target</a:t>
            </a:r>
          </a:p>
          <a:p>
            <a:r>
              <a:rPr lang="es-ES" b="1" dirty="0" err="1" smtClean="0"/>
              <a:t>Parallel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endParaRPr lang="es-ES" b="1" dirty="0"/>
          </a:p>
          <a:p>
            <a:r>
              <a:rPr lang="es-ES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Distribute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/>
              <a:t>P</a:t>
            </a:r>
            <a:r>
              <a:rPr lang="es-ES" dirty="0" err="1" smtClean="0"/>
              <a:t>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Firstprivate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Shared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smtClean="0"/>
              <a:t>Colapse(n)</a:t>
            </a:r>
          </a:p>
          <a:p>
            <a:r>
              <a:rPr lang="es-ES" dirty="0" err="1" smtClean="0">
                <a:solidFill>
                  <a:srgbClr val="00B050"/>
                </a:solidFill>
              </a:rPr>
              <a:t>Rsvector</a:t>
            </a:r>
            <a:r>
              <a:rPr lang="es-ES" dirty="0" smtClean="0">
                <a:solidFill>
                  <a:srgbClr val="00B050"/>
                </a:solidFill>
              </a:rPr>
              <a:t>(</a:t>
            </a:r>
            <a:r>
              <a:rPr lang="es-ES" dirty="0" err="1" smtClean="0">
                <a:solidFill>
                  <a:srgbClr val="00B050"/>
                </a:solidFill>
              </a:rPr>
              <a:t>var,var</a:t>
            </a:r>
            <a:r>
              <a:rPr lang="es-ES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725144"/>
            <a:ext cx="3240360" cy="36933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Use inside of target directives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2555776" y="5182127"/>
            <a:ext cx="288032" cy="4071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115616" y="5589241"/>
            <a:ext cx="3312368" cy="745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259632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403648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547664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691680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835696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1979712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2123728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2267744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411760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555776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2699792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2843808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987824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3131840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3275856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419872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563888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3707904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3851920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3995936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4139952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4283968" y="5686184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Flecha abajo"/>
          <p:cNvSpPr/>
          <p:nvPr/>
        </p:nvSpPr>
        <p:spPr>
          <a:xfrm>
            <a:off x="2555776" y="6334255"/>
            <a:ext cx="288032" cy="4071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35496" y="57959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5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r>
              <a:rPr lang="en-US" dirty="0" smtClean="0"/>
              <a:t>Heterogeneity in Android</a:t>
            </a:r>
          </a:p>
          <a:p>
            <a:pPr lvl="1"/>
            <a:r>
              <a:rPr lang="en-US" dirty="0" smtClean="0"/>
              <a:t>Hardware level.</a:t>
            </a:r>
          </a:p>
          <a:p>
            <a:pPr lvl="1"/>
            <a:r>
              <a:rPr lang="en-US" dirty="0" smtClean="0"/>
              <a:t>Programing model level.</a:t>
            </a:r>
          </a:p>
          <a:p>
            <a:r>
              <a:rPr lang="en-US" dirty="0" smtClean="0"/>
              <a:t>Developing heterogeneous </a:t>
            </a:r>
            <a:r>
              <a:rPr lang="en-US" dirty="0"/>
              <a:t>code is a </a:t>
            </a:r>
            <a:r>
              <a:rPr lang="en-US" dirty="0" smtClean="0"/>
              <a:t>difficult task.</a:t>
            </a:r>
          </a:p>
          <a:p>
            <a:r>
              <a:rPr lang="en-US" dirty="0"/>
              <a:t>Expert </a:t>
            </a:r>
            <a:r>
              <a:rPr lang="en-US" dirty="0" smtClean="0"/>
              <a:t>programmer.</a:t>
            </a:r>
            <a:endParaRPr lang="es-ES" dirty="0" smtClean="0"/>
          </a:p>
          <a:p>
            <a:r>
              <a:rPr lang="en-US" dirty="0" smtClean="0"/>
              <a:t>Standards (based in compiler directives) designed </a:t>
            </a:r>
            <a:r>
              <a:rPr lang="en-US" dirty="0"/>
              <a:t>to simplify parallel </a:t>
            </a:r>
            <a:r>
              <a:rPr lang="en-US" dirty="0" smtClean="0"/>
              <a:t>programming.</a:t>
            </a:r>
            <a:endParaRPr lang="en-US" dirty="0"/>
          </a:p>
          <a:p>
            <a:pPr lvl="1"/>
            <a:r>
              <a:rPr lang="en-US" dirty="0" err="1"/>
              <a:t>OpenMP</a:t>
            </a:r>
            <a:r>
              <a:rPr lang="en-US" dirty="0"/>
              <a:t>: Shared memory systems. </a:t>
            </a:r>
          </a:p>
          <a:p>
            <a:pPr lvl="1"/>
            <a:r>
              <a:rPr lang="en-US" dirty="0" err="1"/>
              <a:t>OpenACC</a:t>
            </a:r>
            <a:r>
              <a:rPr lang="en-US" dirty="0"/>
              <a:t>: </a:t>
            </a:r>
            <a:r>
              <a:rPr lang="en-US" dirty="0" smtClean="0"/>
              <a:t>Accelerator </a:t>
            </a:r>
            <a:r>
              <a:rPr lang="en-US" dirty="0"/>
              <a:t>systems.</a:t>
            </a:r>
          </a:p>
          <a:p>
            <a:r>
              <a:rPr lang="en-US" dirty="0" smtClean="0"/>
              <a:t>This </a:t>
            </a:r>
            <a:r>
              <a:rPr lang="en-US" dirty="0"/>
              <a:t>idea could be </a:t>
            </a:r>
            <a:r>
              <a:rPr lang="en-US" dirty="0" smtClean="0"/>
              <a:t>applied to </a:t>
            </a:r>
            <a:r>
              <a:rPr lang="en-US" dirty="0"/>
              <a:t>the Android programming models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8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Target data</a:t>
            </a:r>
          </a:p>
          <a:p>
            <a:r>
              <a:rPr lang="es-ES" dirty="0" smtClean="0"/>
              <a:t>Target</a:t>
            </a:r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/>
          </a:p>
          <a:p>
            <a:r>
              <a:rPr lang="es-ES" b="1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Distribute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/>
              <a:t>Num_teams</a:t>
            </a:r>
            <a:r>
              <a:rPr lang="es-ES" dirty="0" smtClean="0"/>
              <a:t>(</a:t>
            </a:r>
            <a:r>
              <a:rPr lang="es-ES" dirty="0" err="1" smtClean="0"/>
              <a:t>exp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Num_thread</a:t>
            </a:r>
            <a:r>
              <a:rPr lang="es-ES" dirty="0" smtClean="0"/>
              <a:t>(</a:t>
            </a:r>
            <a:r>
              <a:rPr lang="es-ES" dirty="0" err="1" smtClean="0"/>
              <a:t>exp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Private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Firstprivate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Shared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941168"/>
            <a:ext cx="3240360" cy="36933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Use inside of target directives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5589240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46 Conector recto de flecha"/>
          <p:cNvCxnSpPr/>
          <p:nvPr/>
        </p:nvCxnSpPr>
        <p:spPr>
          <a:xfrm>
            <a:off x="1043608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1187624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1331640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1475656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1619672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1835696" y="5589240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3" name="72 Conector recto de flecha"/>
          <p:cNvCxnSpPr/>
          <p:nvPr/>
        </p:nvCxnSpPr>
        <p:spPr>
          <a:xfrm>
            <a:off x="1979712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2123728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267744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2411760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555776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Rectángulo"/>
          <p:cNvSpPr/>
          <p:nvPr/>
        </p:nvSpPr>
        <p:spPr>
          <a:xfrm>
            <a:off x="2771800" y="5589240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9" name="78 Conector recto de flecha"/>
          <p:cNvCxnSpPr/>
          <p:nvPr/>
        </p:nvCxnSpPr>
        <p:spPr>
          <a:xfrm>
            <a:off x="2915816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3059832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3203848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3347864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3491880" y="5661248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Paralldroid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Target data</a:t>
            </a:r>
          </a:p>
          <a:p>
            <a:r>
              <a:rPr lang="es-ES" dirty="0" smtClean="0"/>
              <a:t>Target</a:t>
            </a:r>
          </a:p>
          <a:p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/>
          </a:p>
          <a:p>
            <a:r>
              <a:rPr lang="es-ES" dirty="0" err="1" smtClean="0"/>
              <a:t>Teams</a:t>
            </a:r>
            <a:r>
              <a:rPr lang="es-ES" dirty="0" smtClean="0"/>
              <a:t> </a:t>
            </a:r>
          </a:p>
          <a:p>
            <a:r>
              <a:rPr lang="es-ES" b="1" dirty="0" err="1" smtClean="0"/>
              <a:t>Distribute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/>
              <a:t>Private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Firstprivate</a:t>
            </a:r>
            <a:r>
              <a:rPr lang="es-ES" dirty="0" smtClean="0"/>
              <a:t>(</a:t>
            </a:r>
            <a:r>
              <a:rPr lang="es-ES" dirty="0" err="1" smtClean="0"/>
              <a:t>list</a:t>
            </a:r>
            <a:r>
              <a:rPr lang="es-ES" dirty="0" smtClean="0"/>
              <a:t>)</a:t>
            </a:r>
          </a:p>
          <a:p>
            <a:r>
              <a:rPr lang="es-ES" dirty="0" smtClean="0"/>
              <a:t>Colapse(</a:t>
            </a:r>
            <a:r>
              <a:rPr lang="es-ES" dirty="0" err="1" smtClean="0"/>
              <a:t>constant</a:t>
            </a:r>
            <a:r>
              <a:rPr lang="es-ES" dirty="0" smtClean="0"/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725144"/>
            <a:ext cx="3240360" cy="36933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Use inside of teams directives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2555776" y="5182127"/>
            <a:ext cx="288032" cy="4071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259632" y="5589241"/>
            <a:ext cx="2952328" cy="817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34 Flecha abajo"/>
          <p:cNvSpPr/>
          <p:nvPr/>
        </p:nvSpPr>
        <p:spPr>
          <a:xfrm>
            <a:off x="2555776" y="6406263"/>
            <a:ext cx="288032" cy="4071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151636" y="58052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Loop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1331640" y="5661248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1475656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1619672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1763688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1907704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051720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2267744" y="5661248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2411760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2555776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2699792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2843808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2987824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3203848" y="5661248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 de flecha"/>
          <p:cNvCxnSpPr/>
          <p:nvPr/>
        </p:nvCxnSpPr>
        <p:spPr>
          <a:xfrm>
            <a:off x="3347864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3491880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3635896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3923928" y="5733256"/>
            <a:ext cx="0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6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3528" y="2204864"/>
            <a:ext cx="590465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23528" y="5445224"/>
            <a:ext cx="5904656" cy="46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6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3528" y="3284984"/>
            <a:ext cx="7848872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8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28800"/>
            <a:ext cx="8928992" cy="5078313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 smtClean="0"/>
              <a:t>   // </a:t>
            </a:r>
            <a:r>
              <a:rPr lang="es-ES" dirty="0" err="1"/>
              <a:t>pragma</a:t>
            </a:r>
            <a:r>
              <a:rPr lang="es-ES" dirty="0"/>
              <a:t> </a:t>
            </a:r>
            <a:r>
              <a:rPr lang="es-ES" dirty="0" err="1"/>
              <a:t>paralldroid</a:t>
            </a:r>
            <a:r>
              <a:rPr lang="es-ES" dirty="0"/>
              <a:t> target </a:t>
            </a:r>
            <a:r>
              <a:rPr lang="es-ES" dirty="0" err="1"/>
              <a:t>lang</a:t>
            </a:r>
            <a:r>
              <a:rPr lang="es-ES" dirty="0"/>
              <a:t>(</a:t>
            </a:r>
            <a:r>
              <a:rPr lang="es-ES" dirty="0" err="1"/>
              <a:t>rs</a:t>
            </a:r>
            <a:r>
              <a:rPr lang="es-ES" dirty="0"/>
              <a:t>) </a:t>
            </a:r>
            <a:r>
              <a:rPr lang="es-ES" dirty="0" err="1" smtClean="0"/>
              <a:t>map</a:t>
            </a:r>
            <a:r>
              <a:rPr lang="es-ES" dirty="0" smtClean="0"/>
              <a:t>(</a:t>
            </a:r>
            <a:r>
              <a:rPr lang="es-ES" dirty="0" err="1" smtClean="0"/>
              <a:t>to:scrPxs,width,height</a:t>
            </a:r>
            <a:r>
              <a:rPr lang="es-ES" dirty="0" smtClean="0"/>
              <a:t>) </a:t>
            </a:r>
            <a:r>
              <a:rPr lang="es-ES" dirty="0" err="1" smtClean="0"/>
              <a:t>map</a:t>
            </a:r>
            <a:r>
              <a:rPr lang="es-ES" dirty="0" smtClean="0"/>
              <a:t>(</a:t>
            </a:r>
            <a:r>
              <a:rPr lang="es-ES" dirty="0" err="1" smtClean="0"/>
              <a:t>from:outPxs</a:t>
            </a:r>
            <a:r>
              <a:rPr lang="es-ES" dirty="0"/>
              <a:t>)</a:t>
            </a:r>
          </a:p>
          <a:p>
            <a:r>
              <a:rPr lang="es-ES" dirty="0" smtClean="0"/>
              <a:t>   // </a:t>
            </a:r>
            <a:r>
              <a:rPr lang="es-ES" dirty="0" err="1"/>
              <a:t>pragma</a:t>
            </a:r>
            <a:r>
              <a:rPr lang="es-ES" dirty="0"/>
              <a:t> </a:t>
            </a:r>
            <a:r>
              <a:rPr lang="es-ES" dirty="0" err="1"/>
              <a:t>paralldroid</a:t>
            </a:r>
            <a:r>
              <a:rPr lang="es-ES" dirty="0"/>
              <a:t>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private</a:t>
            </a:r>
            <a:r>
              <a:rPr lang="es-ES" dirty="0"/>
              <a:t>(</a:t>
            </a:r>
            <a:r>
              <a:rPr lang="es-ES" dirty="0" err="1"/>
              <a:t>x,pixel,sum</a:t>
            </a:r>
            <a:r>
              <a:rPr lang="es-ES" dirty="0"/>
              <a:t>) </a:t>
            </a:r>
            <a:r>
              <a:rPr lang="es-ES" dirty="0" err="1"/>
              <a:t>rsvector</a:t>
            </a:r>
            <a:r>
              <a:rPr lang="es-ES" dirty="0"/>
              <a:t>(</a:t>
            </a:r>
            <a:r>
              <a:rPr lang="es-ES" dirty="0" err="1"/>
              <a:t>scrPxs,outPxs</a:t>
            </a:r>
            <a:r>
              <a:rPr lang="es-ES" dirty="0"/>
              <a:t>) 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3284984"/>
            <a:ext cx="84969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7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628800"/>
            <a:ext cx="8928992" cy="4801314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// </a:t>
            </a:r>
            <a:r>
              <a:rPr lang="es-ES" dirty="0" err="1"/>
              <a:t>pragma</a:t>
            </a:r>
            <a:r>
              <a:rPr lang="es-ES" dirty="0"/>
              <a:t> </a:t>
            </a:r>
            <a:r>
              <a:rPr lang="es-ES" dirty="0" err="1"/>
              <a:t>paralldroid</a:t>
            </a:r>
            <a:r>
              <a:rPr lang="es-ES" dirty="0"/>
              <a:t> target </a:t>
            </a:r>
            <a:r>
              <a:rPr lang="es-ES" dirty="0" err="1"/>
              <a:t>lang</a:t>
            </a:r>
            <a:r>
              <a:rPr lang="es-ES" dirty="0"/>
              <a:t>(</a:t>
            </a:r>
            <a:r>
              <a:rPr lang="es-ES" dirty="0" err="1"/>
              <a:t>native</a:t>
            </a:r>
            <a:r>
              <a:rPr lang="es-ES" dirty="0"/>
              <a:t>) </a:t>
            </a:r>
            <a:r>
              <a:rPr lang="es-ES" dirty="0" err="1"/>
              <a:t>map</a:t>
            </a:r>
            <a:r>
              <a:rPr lang="es-ES" dirty="0"/>
              <a:t>(</a:t>
            </a:r>
            <a:r>
              <a:rPr lang="es-ES" dirty="0" err="1"/>
              <a:t>alloc:x,pixel,sum</a:t>
            </a:r>
            <a:r>
              <a:rPr lang="es-ES" dirty="0" smtClean="0"/>
              <a:t>)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3284984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1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Paralldroid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1412776"/>
            <a:ext cx="8928992" cy="535531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 smtClean="0"/>
              <a:t>grayscale</a:t>
            </a:r>
            <a:r>
              <a:rPr lang="es-ES" dirty="0" smtClean="0"/>
              <a:t>() </a:t>
            </a:r>
            <a:r>
              <a:rPr lang="es-ES" dirty="0"/>
              <a:t>{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pixel, sum, x</a:t>
            </a:r>
            <a:r>
              <a:rPr lang="es-ES" dirty="0"/>
              <a:t>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scrPxs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int</a:t>
            </a:r>
            <a:r>
              <a:rPr lang="es-ES" dirty="0" smtClean="0"/>
              <a:t> </a:t>
            </a:r>
            <a:r>
              <a:rPr lang="es-ES" dirty="0"/>
              <a:t>[] </a:t>
            </a:r>
            <a:r>
              <a:rPr lang="es-ES" dirty="0" err="1"/>
              <a:t>outPxs</a:t>
            </a:r>
            <a:r>
              <a:rPr lang="es-ES" dirty="0"/>
              <a:t> = new </a:t>
            </a:r>
            <a:r>
              <a:rPr lang="es-ES" dirty="0" err="1"/>
              <a:t>int</a:t>
            </a:r>
            <a:r>
              <a:rPr lang="es-ES" dirty="0"/>
              <a:t>[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];</a:t>
            </a:r>
          </a:p>
          <a:p>
            <a:r>
              <a:rPr lang="es-ES" dirty="0" smtClean="0"/>
              <a:t>   </a:t>
            </a:r>
            <a:r>
              <a:rPr lang="es-ES" dirty="0" err="1" smtClean="0"/>
              <a:t>bitmapIn.getPixels</a:t>
            </a:r>
            <a:r>
              <a:rPr lang="es-ES" dirty="0" smtClean="0"/>
              <a:t>(</a:t>
            </a:r>
            <a:r>
              <a:rPr lang="es-ES" dirty="0" err="1" smtClean="0"/>
              <a:t>scrPxs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endParaRPr lang="es-ES" dirty="0" smtClean="0"/>
          </a:p>
          <a:p>
            <a:r>
              <a:rPr lang="es-ES" dirty="0" smtClean="0"/>
              <a:t>   // </a:t>
            </a:r>
            <a:r>
              <a:rPr lang="es-ES" dirty="0" err="1"/>
              <a:t>pragma</a:t>
            </a:r>
            <a:r>
              <a:rPr lang="es-ES" dirty="0"/>
              <a:t> </a:t>
            </a:r>
            <a:r>
              <a:rPr lang="es-ES" dirty="0" err="1"/>
              <a:t>paralldroid</a:t>
            </a:r>
            <a:r>
              <a:rPr lang="es-ES" dirty="0"/>
              <a:t> target </a:t>
            </a:r>
            <a:r>
              <a:rPr lang="es-ES" dirty="0" err="1"/>
              <a:t>lang</a:t>
            </a:r>
            <a:r>
              <a:rPr lang="es-ES" dirty="0"/>
              <a:t>(</a:t>
            </a:r>
            <a:r>
              <a:rPr lang="es-ES" dirty="0" err="1"/>
              <a:t>opencl</a:t>
            </a:r>
            <a:r>
              <a:rPr lang="es-ES" dirty="0" smtClean="0"/>
              <a:t>)</a:t>
            </a:r>
          </a:p>
          <a:p>
            <a:r>
              <a:rPr lang="es-ES" dirty="0" smtClean="0"/>
              <a:t>   // </a:t>
            </a:r>
            <a:r>
              <a:rPr lang="es-ES" dirty="0" err="1" smtClean="0"/>
              <a:t>pragma</a:t>
            </a:r>
            <a:r>
              <a:rPr lang="es-ES" dirty="0" smtClean="0"/>
              <a:t> </a:t>
            </a:r>
            <a:r>
              <a:rPr lang="es-ES" dirty="0" err="1" smtClean="0"/>
              <a:t>paralldroid</a:t>
            </a:r>
            <a:r>
              <a:rPr lang="es-ES" dirty="0" smtClean="0"/>
              <a:t> </a:t>
            </a:r>
            <a:r>
              <a:rPr lang="es-ES" dirty="0" err="1" smtClean="0"/>
              <a:t>teams</a:t>
            </a:r>
            <a:r>
              <a:rPr lang="es-ES" dirty="0" smtClean="0"/>
              <a:t> </a:t>
            </a:r>
            <a:r>
              <a:rPr lang="es-ES" dirty="0" err="1" smtClean="0"/>
              <a:t>num_teams</a:t>
            </a:r>
            <a:r>
              <a:rPr lang="es-ES" dirty="0" smtClean="0"/>
              <a:t>(32) </a:t>
            </a:r>
            <a:r>
              <a:rPr lang="es-ES" dirty="0" err="1" smtClean="0"/>
              <a:t>num_threads</a:t>
            </a:r>
            <a:r>
              <a:rPr lang="es-ES" dirty="0" smtClean="0"/>
              <a:t>(256)</a:t>
            </a:r>
            <a:endParaRPr lang="es-ES" dirty="0"/>
          </a:p>
          <a:p>
            <a:r>
              <a:rPr lang="es-ES" dirty="0" smtClean="0"/>
              <a:t>   // </a:t>
            </a:r>
            <a:r>
              <a:rPr lang="es-ES" dirty="0" err="1"/>
              <a:t>pragma</a:t>
            </a:r>
            <a:r>
              <a:rPr lang="es-ES" dirty="0"/>
              <a:t> </a:t>
            </a:r>
            <a:r>
              <a:rPr lang="es-ES" dirty="0" err="1"/>
              <a:t>paralldroid</a:t>
            </a:r>
            <a:r>
              <a:rPr lang="es-ES" dirty="0"/>
              <a:t> </a:t>
            </a:r>
            <a:r>
              <a:rPr lang="es-ES" dirty="0" err="1"/>
              <a:t>distribute</a:t>
            </a:r>
            <a:r>
              <a:rPr lang="es-ES" dirty="0"/>
              <a:t> </a:t>
            </a:r>
            <a:r>
              <a:rPr lang="es-ES" dirty="0" err="1"/>
              <a:t>private</a:t>
            </a:r>
            <a:r>
              <a:rPr lang="es-ES" dirty="0"/>
              <a:t>(</a:t>
            </a:r>
            <a:r>
              <a:rPr lang="es-ES" dirty="0" err="1"/>
              <a:t>x,pixel,sum</a:t>
            </a:r>
            <a:r>
              <a:rPr lang="es-ES" dirty="0"/>
              <a:t>) </a:t>
            </a:r>
            <a:r>
              <a:rPr lang="es-ES" dirty="0" err="1" smtClean="0"/>
              <a:t>firstprivate</a:t>
            </a:r>
            <a:r>
              <a:rPr lang="es-ES" dirty="0" smtClean="0"/>
              <a:t>(</a:t>
            </a:r>
            <a:r>
              <a:rPr lang="es-ES" dirty="0" err="1" smtClean="0"/>
              <a:t>width,height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 smtClean="0"/>
              <a:t>   </a:t>
            </a:r>
            <a:r>
              <a:rPr lang="es-ES" dirty="0" err="1" smtClean="0"/>
              <a:t>for</a:t>
            </a:r>
            <a:r>
              <a:rPr lang="es-ES" dirty="0" smtClean="0"/>
              <a:t>(x </a:t>
            </a:r>
            <a:r>
              <a:rPr lang="es-ES" dirty="0"/>
              <a:t>= 0; x &lt; </a:t>
            </a:r>
            <a:r>
              <a:rPr lang="es-ES" dirty="0" err="1"/>
              <a:t>width</a:t>
            </a:r>
            <a:r>
              <a:rPr lang="es-ES" dirty="0"/>
              <a:t>*</a:t>
            </a:r>
            <a:r>
              <a:rPr lang="es-ES" dirty="0" err="1"/>
              <a:t>height</a:t>
            </a:r>
            <a:r>
              <a:rPr lang="es-ES" dirty="0"/>
              <a:t>; x++) {</a:t>
            </a:r>
          </a:p>
          <a:p>
            <a:r>
              <a:rPr lang="es-ES" dirty="0" smtClean="0"/>
              <a:t>      pixel </a:t>
            </a:r>
            <a:r>
              <a:rPr lang="es-ES" dirty="0"/>
              <a:t>= </a:t>
            </a:r>
            <a:r>
              <a:rPr lang="es-ES" dirty="0" err="1"/>
              <a:t>scrPxs</a:t>
            </a:r>
            <a:r>
              <a:rPr lang="es-ES" dirty="0"/>
              <a:t>[x];</a:t>
            </a:r>
          </a:p>
          <a:p>
            <a:r>
              <a:rPr lang="es-ES" dirty="0" smtClean="0"/>
              <a:t>      sum </a:t>
            </a:r>
            <a:r>
              <a:rPr lang="es-ES" dirty="0"/>
              <a:t>= (</a:t>
            </a:r>
            <a:r>
              <a:rPr lang="es-ES" dirty="0" err="1"/>
              <a:t>int</a:t>
            </a:r>
            <a:r>
              <a:rPr lang="es-ES" dirty="0"/>
              <a:t>)(((pixel) &amp; 0xff) * 0.299f);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8 ) &amp; 0xff) * 0.587f);</a:t>
            </a:r>
          </a:p>
          <a:p>
            <a:r>
              <a:rPr lang="es-ES" dirty="0" smtClean="0"/>
              <a:t>      sum </a:t>
            </a:r>
            <a:r>
              <a:rPr lang="es-ES" dirty="0"/>
              <a:t>+= (</a:t>
            </a:r>
            <a:r>
              <a:rPr lang="es-ES" dirty="0" err="1"/>
              <a:t>int</a:t>
            </a:r>
            <a:r>
              <a:rPr lang="es-ES" dirty="0"/>
              <a:t>)(((pixel &gt;&gt; 16) &amp; 0xff) * 0.114f);</a:t>
            </a:r>
          </a:p>
          <a:p>
            <a:r>
              <a:rPr lang="es-ES" dirty="0" smtClean="0"/>
              <a:t>      </a:t>
            </a:r>
            <a:r>
              <a:rPr lang="es-ES" dirty="0" err="1" smtClean="0"/>
              <a:t>outPxs</a:t>
            </a:r>
            <a:r>
              <a:rPr lang="es-ES" dirty="0" smtClean="0"/>
              <a:t>[x</a:t>
            </a:r>
            <a:r>
              <a:rPr lang="es-ES" dirty="0"/>
              <a:t>] = (sum) + (sum &lt;&lt; 8) + (sum &lt;&lt; 16) + (</a:t>
            </a:r>
            <a:r>
              <a:rPr lang="es-ES" dirty="0" err="1"/>
              <a:t>scrPxs</a:t>
            </a:r>
            <a:r>
              <a:rPr lang="es-ES" dirty="0"/>
              <a:t>[x] &amp; 0xff000000);</a:t>
            </a:r>
          </a:p>
          <a:p>
            <a:r>
              <a:rPr lang="es-ES" dirty="0" smtClean="0"/>
              <a:t>   }</a:t>
            </a:r>
          </a:p>
          <a:p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bitmapOut.setPixels</a:t>
            </a:r>
            <a:r>
              <a:rPr lang="es-ES" dirty="0" smtClean="0"/>
              <a:t>(</a:t>
            </a:r>
            <a:r>
              <a:rPr lang="es-ES" dirty="0" err="1" smtClean="0"/>
              <a:t>outPxs</a:t>
            </a:r>
            <a:r>
              <a:rPr lang="es-ES" dirty="0"/>
              <a:t>, 0, </a:t>
            </a:r>
            <a:r>
              <a:rPr lang="es-ES" dirty="0" err="1"/>
              <a:t>width</a:t>
            </a:r>
            <a:r>
              <a:rPr lang="es-ES" dirty="0"/>
              <a:t>, 0, 0, </a:t>
            </a:r>
            <a:r>
              <a:rPr lang="es-ES" dirty="0" err="1"/>
              <a:t>width</a:t>
            </a:r>
            <a:r>
              <a:rPr lang="es-ES" dirty="0"/>
              <a:t>, </a:t>
            </a:r>
            <a:r>
              <a:rPr lang="es-ES" dirty="0" err="1"/>
              <a:t>height</a:t>
            </a:r>
            <a:r>
              <a:rPr lang="es-ES" dirty="0"/>
              <a:t>);</a:t>
            </a:r>
          </a:p>
          <a:p>
            <a:r>
              <a:rPr lang="es-ES" dirty="0" smtClean="0"/>
              <a:t>}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3068960"/>
            <a:ext cx="784887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9578" b="2702"/>
          <a:stretch/>
        </p:blipFill>
        <p:spPr>
          <a:xfrm>
            <a:off x="1259632" y="4919150"/>
            <a:ext cx="2446187" cy="1750210"/>
          </a:xfrm>
          <a:prstGeom prst="rect">
            <a:avLst/>
          </a:prstGeom>
        </p:spPr>
      </p:pic>
      <p:pic>
        <p:nvPicPr>
          <p:cNvPr id="1026" name="Picture 2" descr="http://www.blugga.com/wp-content/uploads/2012/12/ASUS-Transformer-Prime-TF201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047692" cy="23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</a:t>
            </a:r>
            <a:r>
              <a:rPr lang="es-ES" dirty="0" smtClean="0"/>
              <a:t>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51520" y="1673352"/>
            <a:ext cx="4244280" cy="4718304"/>
          </a:xfrm>
        </p:spPr>
        <p:txBody>
          <a:bodyPr/>
          <a:lstStyle/>
          <a:p>
            <a:r>
              <a:rPr lang="es-ES" dirty="0" smtClean="0"/>
              <a:t>Samsung </a:t>
            </a:r>
            <a:r>
              <a:rPr lang="es-ES" dirty="0" err="1" smtClean="0"/>
              <a:t>Galaxy</a:t>
            </a:r>
            <a:r>
              <a:rPr lang="es-ES" dirty="0" smtClean="0"/>
              <a:t> SIII</a:t>
            </a:r>
          </a:p>
          <a:p>
            <a:pPr lvl="1"/>
            <a:r>
              <a:rPr lang="es-ES" dirty="0" err="1" smtClean="0"/>
              <a:t>Exynos</a:t>
            </a:r>
            <a:r>
              <a:rPr lang="es-ES" dirty="0" smtClean="0"/>
              <a:t> 4 (4412)</a:t>
            </a:r>
          </a:p>
          <a:p>
            <a:pPr lvl="1"/>
            <a:r>
              <a:rPr lang="es-ES" dirty="0" err="1" smtClean="0"/>
              <a:t>Quad-core</a:t>
            </a:r>
            <a:r>
              <a:rPr lang="es-ES" dirty="0" smtClean="0"/>
              <a:t>, ARM Cortex-A9 (1.4GHz)</a:t>
            </a:r>
          </a:p>
          <a:p>
            <a:pPr lvl="1"/>
            <a:r>
              <a:rPr lang="es-ES" dirty="0" smtClean="0"/>
              <a:t>GPU </a:t>
            </a:r>
            <a:r>
              <a:rPr lang="es-ES" dirty="0"/>
              <a:t>ARM Mali-400/MP4</a:t>
            </a:r>
            <a:endParaRPr lang="es-ES" dirty="0" smtClean="0"/>
          </a:p>
          <a:p>
            <a:pPr lvl="1"/>
            <a:r>
              <a:rPr lang="es-ES" dirty="0" smtClean="0"/>
              <a:t>1 GB RAM 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Android</a:t>
            </a:r>
            <a:r>
              <a:rPr lang="es-ES" dirty="0" smtClean="0"/>
              <a:t> 4.1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No </a:t>
            </a:r>
            <a:r>
              <a:rPr lang="es-ES" dirty="0" err="1" smtClean="0">
                <a:solidFill>
                  <a:srgbClr val="FF0000"/>
                </a:solidFill>
              </a:rPr>
              <a:t>support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OpenCL</a:t>
            </a: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27984" y="1673352"/>
            <a:ext cx="4536504" cy="4718304"/>
          </a:xfrm>
        </p:spPr>
        <p:txBody>
          <a:bodyPr/>
          <a:lstStyle/>
          <a:p>
            <a:r>
              <a:rPr lang="es-ES" dirty="0" err="1" smtClean="0"/>
              <a:t>Asus</a:t>
            </a:r>
            <a:r>
              <a:rPr lang="es-ES" dirty="0" smtClean="0"/>
              <a:t> </a:t>
            </a:r>
            <a:r>
              <a:rPr lang="es-ES" dirty="0" err="1" smtClean="0"/>
              <a:t>Transformer</a:t>
            </a:r>
            <a:r>
              <a:rPr lang="es-ES" dirty="0" smtClean="0"/>
              <a:t> Prime TF201</a:t>
            </a:r>
          </a:p>
          <a:p>
            <a:pPr lvl="1"/>
            <a:r>
              <a:rPr lang="en-US" dirty="0" smtClean="0"/>
              <a:t>NVIDIA </a:t>
            </a:r>
            <a:r>
              <a:rPr lang="en-US" dirty="0" err="1"/>
              <a:t>Tegra</a:t>
            </a:r>
            <a:r>
              <a:rPr lang="en-US" dirty="0"/>
              <a:t> 3 </a:t>
            </a:r>
            <a:endParaRPr lang="en-US" dirty="0" smtClean="0"/>
          </a:p>
          <a:p>
            <a:pPr lvl="1"/>
            <a:r>
              <a:rPr lang="en-US" dirty="0" smtClean="0"/>
              <a:t>Quad-core, ARM </a:t>
            </a:r>
            <a:r>
              <a:rPr lang="en-US" dirty="0"/>
              <a:t>Cortex-A9 </a:t>
            </a:r>
            <a:r>
              <a:rPr lang="en-US" dirty="0" smtClean="0"/>
              <a:t>(1.4GHz</a:t>
            </a:r>
            <a:r>
              <a:rPr lang="en-US" dirty="0"/>
              <a:t>, </a:t>
            </a:r>
            <a:r>
              <a:rPr lang="en-US" dirty="0" smtClean="0"/>
              <a:t>1.5 </a:t>
            </a:r>
            <a:r>
              <a:rPr lang="en-US" dirty="0"/>
              <a:t>GHz in single-core </a:t>
            </a:r>
            <a:r>
              <a:rPr lang="en-US" dirty="0" smtClean="0"/>
              <a:t>mode)</a:t>
            </a:r>
          </a:p>
          <a:p>
            <a:pPr lvl="1"/>
            <a:r>
              <a:rPr lang="en-US" dirty="0"/>
              <a:t>GPU NVIDIA ULP GeForce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1GB </a:t>
            </a:r>
            <a:r>
              <a:rPr lang="en-US" dirty="0"/>
              <a:t>of RAM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Android 4.1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No </a:t>
            </a:r>
            <a:r>
              <a:rPr lang="es-ES" dirty="0" err="1">
                <a:solidFill>
                  <a:srgbClr val="FF0000"/>
                </a:solidFill>
              </a:rPr>
              <a:t>support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OpenCL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</a:t>
            </a:r>
            <a:r>
              <a:rPr lang="es-ES" dirty="0"/>
              <a:t> </a:t>
            </a:r>
            <a:r>
              <a:rPr lang="en-US" dirty="0"/>
              <a:t>Result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Renderscript</a:t>
            </a:r>
            <a:r>
              <a:rPr lang="es-ES" dirty="0" smtClean="0"/>
              <a:t> </a:t>
            </a:r>
            <a:r>
              <a:rPr lang="es-ES" dirty="0" err="1" smtClean="0"/>
              <a:t>ImageProcessing</a:t>
            </a:r>
            <a:r>
              <a:rPr lang="es-ES" dirty="0" smtClean="0"/>
              <a:t> </a:t>
            </a:r>
            <a:r>
              <a:rPr lang="es-ES" dirty="0" err="1" smtClean="0"/>
              <a:t>benchmark</a:t>
            </a:r>
            <a:r>
              <a:rPr lang="es-ES" dirty="0"/>
              <a:t> </a:t>
            </a:r>
            <a:r>
              <a:rPr lang="es-ES" dirty="0" smtClean="0"/>
              <a:t>                           </a:t>
            </a:r>
            <a:r>
              <a:rPr lang="es-ES" sz="1400" dirty="0" smtClean="0"/>
              <a:t>(AOSP: </a:t>
            </a:r>
            <a:r>
              <a:rPr lang="es-ES" sz="1400" dirty="0" err="1" smtClean="0"/>
              <a:t>frameworks</a:t>
            </a:r>
            <a:r>
              <a:rPr lang="es-ES" sz="1400" dirty="0" smtClean="0"/>
              <a:t>/base/</a:t>
            </a:r>
            <a:r>
              <a:rPr lang="es-ES" sz="1400" dirty="0" err="1" smtClean="0"/>
              <a:t>tests</a:t>
            </a:r>
            <a:r>
              <a:rPr lang="es-ES" sz="1400" dirty="0" smtClean="0"/>
              <a:t>/</a:t>
            </a:r>
            <a:r>
              <a:rPr lang="es-ES" sz="1400" dirty="0" err="1" smtClean="0"/>
              <a:t>RenderScriptTests</a:t>
            </a:r>
            <a:r>
              <a:rPr lang="es-ES" sz="1400" dirty="0" smtClean="0"/>
              <a:t>/</a:t>
            </a:r>
            <a:r>
              <a:rPr lang="es-ES" sz="1400" dirty="0" err="1" smtClean="0"/>
              <a:t>ImageProcessing</a:t>
            </a:r>
            <a:r>
              <a:rPr lang="es-ES" sz="1400" dirty="0" smtClean="0"/>
              <a:t>) </a:t>
            </a:r>
          </a:p>
          <a:p>
            <a:pPr lvl="1"/>
            <a:r>
              <a:rPr lang="es-ES" dirty="0" err="1" smtClean="0"/>
              <a:t>Grayscale</a:t>
            </a:r>
            <a:endParaRPr lang="es-ES" dirty="0" smtClean="0"/>
          </a:p>
          <a:p>
            <a:pPr lvl="1"/>
            <a:r>
              <a:rPr lang="es-ES" dirty="0" err="1" smtClean="0"/>
              <a:t>Convolve</a:t>
            </a:r>
            <a:r>
              <a:rPr lang="es-ES" dirty="0" smtClean="0"/>
              <a:t> 3x3</a:t>
            </a:r>
          </a:p>
          <a:p>
            <a:pPr lvl="1"/>
            <a:r>
              <a:rPr lang="es-ES" dirty="0" err="1" smtClean="0"/>
              <a:t>Convolve</a:t>
            </a:r>
            <a:r>
              <a:rPr lang="es-ES" dirty="0" smtClean="0"/>
              <a:t> 5x5</a:t>
            </a:r>
          </a:p>
          <a:p>
            <a:pPr lvl="1"/>
            <a:r>
              <a:rPr lang="es-ES" dirty="0" err="1" smtClean="0"/>
              <a:t>Levels</a:t>
            </a:r>
            <a:endParaRPr lang="es-ES" dirty="0" smtClean="0"/>
          </a:p>
          <a:p>
            <a:r>
              <a:rPr lang="es-ES" dirty="0" smtClean="0"/>
              <a:t>General </a:t>
            </a:r>
            <a:r>
              <a:rPr lang="es-ES" dirty="0" err="1" smtClean="0"/>
              <a:t>Convolve</a:t>
            </a:r>
            <a:endParaRPr lang="es-ES" dirty="0" smtClean="0"/>
          </a:p>
          <a:p>
            <a:pPr lvl="1"/>
            <a:r>
              <a:rPr lang="es-ES" dirty="0" smtClean="0"/>
              <a:t>3x3</a:t>
            </a:r>
          </a:p>
          <a:p>
            <a:pPr lvl="1"/>
            <a:r>
              <a:rPr lang="es-ES" dirty="0" smtClean="0"/>
              <a:t>5x5</a:t>
            </a:r>
          </a:p>
          <a:p>
            <a:pPr lvl="1"/>
            <a:r>
              <a:rPr lang="es-ES" dirty="0" smtClean="0"/>
              <a:t>7x7</a:t>
            </a:r>
          </a:p>
          <a:p>
            <a:pPr lvl="1"/>
            <a:r>
              <a:rPr lang="es-ES" dirty="0" smtClean="0"/>
              <a:t>9x9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2564904"/>
            <a:ext cx="266429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Ad-hoc Java (</a:t>
            </a:r>
            <a:r>
              <a:rPr lang="es-ES" dirty="0" err="1" smtClean="0"/>
              <a:t>Dalvik</a:t>
            </a:r>
            <a:r>
              <a:rPr lang="es-ES" dirty="0" smtClean="0"/>
              <a:t>)</a:t>
            </a:r>
          </a:p>
          <a:p>
            <a:r>
              <a:rPr lang="es-ES" dirty="0" smtClean="0"/>
              <a:t>Ad-hoc </a:t>
            </a:r>
            <a:r>
              <a:rPr lang="es-ES" dirty="0" err="1" smtClean="0"/>
              <a:t>Native</a:t>
            </a:r>
            <a:r>
              <a:rPr lang="es-ES" dirty="0" smtClean="0"/>
              <a:t> C</a:t>
            </a:r>
          </a:p>
          <a:p>
            <a:r>
              <a:rPr lang="es-ES" dirty="0" smtClean="0"/>
              <a:t>Ad-hoc </a:t>
            </a:r>
            <a:r>
              <a:rPr lang="es-ES" dirty="0" err="1" smtClean="0"/>
              <a:t>Renderscript</a:t>
            </a:r>
            <a:endParaRPr lang="es-ES" dirty="0" smtClean="0"/>
          </a:p>
          <a:p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Native</a:t>
            </a:r>
            <a:r>
              <a:rPr lang="es-ES" dirty="0" smtClean="0"/>
              <a:t> C</a:t>
            </a:r>
          </a:p>
          <a:p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RenderScript</a:t>
            </a:r>
            <a:endParaRPr lang="es-ES" dirty="0" smtClean="0"/>
          </a:p>
          <a:p>
            <a:r>
              <a:rPr lang="es-ES" dirty="0" err="1" smtClean="0">
                <a:solidFill>
                  <a:srgbClr val="FF0000"/>
                </a:solidFill>
              </a:rPr>
              <a:t>Generated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OpenCL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4653136"/>
            <a:ext cx="2987824" cy="167624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32810" y="63720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1600x1067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0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Java (</a:t>
            </a:r>
            <a:r>
              <a:rPr lang="es-ES" dirty="0" err="1" smtClean="0"/>
              <a:t>Dalvik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Native</a:t>
            </a:r>
            <a:r>
              <a:rPr lang="es-ES" dirty="0"/>
              <a:t> </a:t>
            </a:r>
            <a:r>
              <a:rPr lang="es-ES" dirty="0" smtClean="0"/>
              <a:t>C</a:t>
            </a:r>
          </a:p>
          <a:p>
            <a:r>
              <a:rPr lang="es-ES" dirty="0" err="1" smtClean="0"/>
              <a:t>Renderscript</a:t>
            </a:r>
            <a:endParaRPr lang="es-ES" dirty="0" smtClean="0"/>
          </a:p>
          <a:p>
            <a:r>
              <a:rPr lang="es-ES" dirty="0" err="1" smtClean="0"/>
              <a:t>OpenCL</a:t>
            </a:r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12" y="3861048"/>
            <a:ext cx="3337122" cy="187220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3337122" cy="18722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7504" y="6455077"/>
            <a:ext cx="7983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Android</a:t>
            </a:r>
            <a:r>
              <a:rPr lang="es-ES" sz="1400" dirty="0" smtClean="0"/>
              <a:t> Open </a:t>
            </a:r>
            <a:r>
              <a:rPr lang="es-ES" sz="1400" dirty="0" err="1" smtClean="0"/>
              <a:t>Source</a:t>
            </a:r>
            <a:r>
              <a:rPr lang="es-ES" sz="1400" dirty="0" smtClean="0"/>
              <a:t> </a:t>
            </a:r>
            <a:r>
              <a:rPr lang="es-ES" sz="1400" dirty="0" err="1" smtClean="0"/>
              <a:t>project</a:t>
            </a:r>
            <a:r>
              <a:rPr lang="es-ES" sz="1400" dirty="0" smtClean="0"/>
              <a:t>  AOSP (</a:t>
            </a:r>
            <a:r>
              <a:rPr lang="es-ES" sz="1400" dirty="0" err="1" smtClean="0"/>
              <a:t>frameworks</a:t>
            </a:r>
            <a:r>
              <a:rPr lang="es-ES" sz="1400" dirty="0" smtClean="0"/>
              <a:t>/base/</a:t>
            </a:r>
            <a:r>
              <a:rPr lang="es-ES" sz="1400" dirty="0" err="1" smtClean="0"/>
              <a:t>tests</a:t>
            </a:r>
            <a:r>
              <a:rPr lang="es-ES" sz="1400" dirty="0" smtClean="0"/>
              <a:t>/</a:t>
            </a:r>
            <a:r>
              <a:rPr lang="es-ES" sz="1400" dirty="0" err="1" smtClean="0"/>
              <a:t>RenderScriptTests</a:t>
            </a:r>
            <a:r>
              <a:rPr lang="es-ES" sz="1400" dirty="0" smtClean="0"/>
              <a:t>/</a:t>
            </a:r>
            <a:r>
              <a:rPr lang="es-ES" sz="1400" dirty="0" err="1" smtClean="0"/>
              <a:t>ImageProcessing</a:t>
            </a:r>
            <a:r>
              <a:rPr lang="es-ES" sz="1400" dirty="0"/>
              <a:t>) 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68453" y="46124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Gray </a:t>
            </a:r>
            <a:r>
              <a:rPr lang="es-ES" b="1" dirty="0" err="1" smtClean="0"/>
              <a:t>scale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38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AOSP Benchmark </a:t>
            </a:r>
            <a:r>
              <a:rPr lang="en-US" dirty="0" smtClean="0"/>
              <a:t>problems</a:t>
            </a:r>
            <a:endParaRPr lang="es-E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66884"/>
              </p:ext>
            </p:extLst>
          </p:nvPr>
        </p:nvGraphicFramePr>
        <p:xfrm>
          <a:off x="107504" y="1556792"/>
          <a:ext cx="45365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329255"/>
              </p:ext>
            </p:extLst>
          </p:nvPr>
        </p:nvGraphicFramePr>
        <p:xfrm>
          <a:off x="4572000" y="476672"/>
          <a:ext cx="4572000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General </a:t>
            </a:r>
            <a:r>
              <a:rPr lang="es-ES" dirty="0" err="1" smtClean="0"/>
              <a:t>convolve</a:t>
            </a:r>
            <a:endParaRPr lang="es-E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684944"/>
              </p:ext>
            </p:extLst>
          </p:nvPr>
        </p:nvGraphicFramePr>
        <p:xfrm>
          <a:off x="-108520" y="1340768"/>
          <a:ext cx="48245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706561"/>
              </p:ext>
            </p:extLst>
          </p:nvPr>
        </p:nvGraphicFramePr>
        <p:xfrm>
          <a:off x="4644008" y="332656"/>
          <a:ext cx="449999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5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methodology used has been validated </a:t>
            </a:r>
            <a:r>
              <a:rPr lang="en-US" dirty="0"/>
              <a:t>on scientific </a:t>
            </a:r>
            <a:r>
              <a:rPr lang="en-US" dirty="0" smtClean="0"/>
              <a:t>environments. </a:t>
            </a:r>
          </a:p>
          <a:p>
            <a:r>
              <a:rPr lang="en-US" dirty="0" smtClean="0"/>
              <a:t>We proved </a:t>
            </a:r>
            <a:r>
              <a:rPr lang="en-US" dirty="0"/>
              <a:t>that this methodology can be </a:t>
            </a:r>
            <a:r>
              <a:rPr lang="en-US" dirty="0" smtClean="0"/>
              <a:t>also applied </a:t>
            </a:r>
            <a:r>
              <a:rPr lang="en-US" dirty="0"/>
              <a:t>to not scientific </a:t>
            </a:r>
            <a:r>
              <a:rPr lang="en-US" dirty="0" smtClean="0"/>
              <a:t>environments.</a:t>
            </a:r>
          </a:p>
          <a:p>
            <a:r>
              <a:rPr lang="en-US" dirty="0" smtClean="0"/>
              <a:t>The </a:t>
            </a:r>
            <a:r>
              <a:rPr lang="en-US" dirty="0"/>
              <a:t>tool presented makes easier the development of </a:t>
            </a:r>
            <a:r>
              <a:rPr lang="en-US" dirty="0" smtClean="0"/>
              <a:t>heterogeneous applications in Android.</a:t>
            </a:r>
          </a:p>
          <a:p>
            <a:r>
              <a:rPr lang="en-US" dirty="0" smtClean="0"/>
              <a:t>We get efficient code at a low development cost. </a:t>
            </a:r>
          </a:p>
          <a:p>
            <a:r>
              <a:rPr lang="en-US" dirty="0" smtClean="0"/>
              <a:t>The </a:t>
            </a:r>
            <a:r>
              <a:rPr lang="en-US" dirty="0"/>
              <a:t>ad-hoc versions </a:t>
            </a:r>
            <a:r>
              <a:rPr lang="en-US" dirty="0" smtClean="0"/>
              <a:t>get </a:t>
            </a:r>
            <a:r>
              <a:rPr lang="en-US" dirty="0"/>
              <a:t>higher performance but </a:t>
            </a:r>
            <a:r>
              <a:rPr lang="en-US" dirty="0" smtClean="0"/>
              <a:t>their implementations are </a:t>
            </a:r>
            <a:r>
              <a:rPr lang="en-US" dirty="0"/>
              <a:t>more complex. </a:t>
            </a:r>
            <a:endParaRPr lang="es-E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9600" y="1752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71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/>
              <a:t>new directives and clauses. </a:t>
            </a:r>
          </a:p>
          <a:p>
            <a:r>
              <a:rPr lang="en-US" dirty="0" smtClean="0"/>
              <a:t>To generate </a:t>
            </a:r>
            <a:r>
              <a:rPr lang="en-US" dirty="0"/>
              <a:t>parallel native C code.</a:t>
            </a:r>
          </a:p>
          <a:p>
            <a:r>
              <a:rPr lang="en-US" dirty="0" smtClean="0"/>
              <a:t>To generate </a:t>
            </a:r>
            <a:r>
              <a:rPr lang="en-US" dirty="0"/>
              <a:t>parallel Java code. </a:t>
            </a:r>
          </a:p>
          <a:p>
            <a:r>
              <a:rPr lang="en-US" dirty="0" smtClean="0"/>
              <a:t>Working </a:t>
            </a:r>
            <a:r>
              <a:rPr lang="en-US" dirty="0"/>
              <a:t>with objects. </a:t>
            </a:r>
          </a:p>
          <a:p>
            <a:r>
              <a:rPr lang="en-US" dirty="0" smtClean="0"/>
              <a:t>To </a:t>
            </a:r>
            <a:r>
              <a:rPr lang="en-US" dirty="0"/>
              <a:t>g</a:t>
            </a:r>
            <a:r>
              <a:rPr lang="en-US" dirty="0" smtClean="0"/>
              <a:t>enerate vector </a:t>
            </a:r>
            <a:r>
              <a:rPr lang="en-US" dirty="0"/>
              <a:t>operations.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71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848600" cy="1021953"/>
          </a:xfrm>
        </p:spPr>
        <p:txBody>
          <a:bodyPr/>
          <a:lstStyle/>
          <a:p>
            <a:pPr algn="ctr"/>
            <a:r>
              <a:rPr lang="en-US" b="1" dirty="0" smtClean="0"/>
              <a:t>Thanks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343354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Alejandro Acosta</a:t>
            </a:r>
          </a:p>
          <a:p>
            <a:pPr algn="ctr"/>
            <a:r>
              <a:rPr lang="es-ES" sz="1400" dirty="0" smtClean="0"/>
              <a:t>aacostad@ull.es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2000" y="34335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Francisco Almeida</a:t>
            </a:r>
          </a:p>
          <a:p>
            <a:pPr algn="ctr"/>
            <a:r>
              <a:rPr lang="es-ES" sz="1400" dirty="0" smtClean="0"/>
              <a:t>falmeida@ull.es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40544"/>
            <a:ext cx="3218656" cy="602497"/>
          </a:xfrm>
          <a:prstGeom prst="rect">
            <a:avLst/>
          </a:prstGeom>
        </p:spPr>
      </p:pic>
      <p:cxnSp>
        <p:nvCxnSpPr>
          <p:cNvPr id="7" name="Straight Connector 7"/>
          <p:cNvCxnSpPr/>
          <p:nvPr/>
        </p:nvCxnSpPr>
        <p:spPr>
          <a:xfrm>
            <a:off x="685800" y="293878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684591" y="531504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Performance Computing Group</a:t>
            </a:r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683547" cy="48129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/>
          <a:stretch/>
        </p:blipFill>
        <p:spPr>
          <a:xfrm>
            <a:off x="2963073" y="6314369"/>
            <a:ext cx="1608927" cy="47625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644008" y="6393416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FEDER-TIN2011-24598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1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66969"/>
            <a:ext cx="8229600" cy="4876800"/>
          </a:xfrm>
        </p:spPr>
        <p:txBody>
          <a:bodyPr/>
          <a:lstStyle/>
          <a:p>
            <a:r>
              <a:rPr lang="es-ES" dirty="0" smtClean="0"/>
              <a:t>Java </a:t>
            </a:r>
            <a:r>
              <a:rPr lang="es-ES" dirty="0"/>
              <a:t>(</a:t>
            </a:r>
            <a:r>
              <a:rPr lang="es-ES" dirty="0" err="1"/>
              <a:t>Dalvik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Commonly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 smtClean="0"/>
          </a:p>
          <a:p>
            <a:pPr lvl="1"/>
            <a:r>
              <a:rPr lang="es-ES" dirty="0" smtClean="0"/>
              <a:t>Simple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" y="2492896"/>
            <a:ext cx="3949900" cy="43651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044926" y="2266994"/>
            <a:ext cx="5063578" cy="3970318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public</a:t>
            </a:r>
            <a:r>
              <a:rPr lang="es-ES" dirty="0"/>
              <a:t> </a:t>
            </a:r>
            <a:r>
              <a:rPr lang="es-ES" b="1" dirty="0" err="1"/>
              <a:t>void</a:t>
            </a:r>
            <a:r>
              <a:rPr lang="es-ES" dirty="0"/>
              <a:t> </a:t>
            </a:r>
            <a:r>
              <a:rPr lang="es-ES" b="1" dirty="0" err="1" smtClean="0"/>
              <a:t>Grayscale</a:t>
            </a:r>
            <a:r>
              <a:rPr lang="es-ES" dirty="0" smtClean="0"/>
              <a:t>() {</a:t>
            </a:r>
          </a:p>
          <a:p>
            <a:r>
              <a:rPr lang="es-ES" b="1" dirty="0"/>
              <a:t> </a:t>
            </a:r>
            <a:r>
              <a:rPr lang="es-ES" b="1" dirty="0" smtClean="0"/>
              <a:t>  </a:t>
            </a:r>
            <a:r>
              <a:rPr lang="es-ES" b="1" dirty="0" err="1" smtClean="0"/>
              <a:t>int</a:t>
            </a:r>
            <a:r>
              <a:rPr lang="es-ES" dirty="0" smtClean="0">
                <a:effectLst/>
              </a:rPr>
              <a:t> r, g, b, a;</a:t>
            </a:r>
          </a:p>
          <a:p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n-US" dirty="0" smtClean="0"/>
              <a:t>Color </a:t>
            </a:r>
            <a:r>
              <a:rPr lang="en-US" dirty="0" err="1" smtClean="0"/>
              <a:t>color</a:t>
            </a:r>
            <a:r>
              <a:rPr lang="en-US" dirty="0" smtClean="0"/>
              <a:t>, gray;</a:t>
            </a:r>
            <a:endParaRPr lang="es-ES" dirty="0" smtClean="0">
              <a:effectLst/>
            </a:endParaRPr>
          </a:p>
          <a:p>
            <a:r>
              <a:rPr lang="en-US" dirty="0" smtClean="0"/>
              <a:t> 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 smtClean="0"/>
              <a:t> x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0;</a:t>
            </a:r>
            <a:r>
              <a:rPr lang="en-US" dirty="0" smtClean="0"/>
              <a:t> x </a:t>
            </a:r>
            <a:r>
              <a:rPr lang="en-US" dirty="0"/>
              <a:t>&lt;</a:t>
            </a:r>
            <a:r>
              <a:rPr lang="en-US" dirty="0" smtClean="0"/>
              <a:t> width</a:t>
            </a:r>
            <a:r>
              <a:rPr lang="en-US" dirty="0"/>
              <a:t>;</a:t>
            </a:r>
            <a:r>
              <a:rPr lang="en-US" dirty="0" smtClean="0"/>
              <a:t> x</a:t>
            </a:r>
            <a:r>
              <a:rPr lang="en-US" dirty="0"/>
              <a:t>++)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 smtClean="0"/>
              <a:t> y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0;</a:t>
            </a:r>
            <a:r>
              <a:rPr lang="en-US" dirty="0" smtClean="0"/>
              <a:t> y </a:t>
            </a:r>
            <a:r>
              <a:rPr lang="en-US" dirty="0"/>
              <a:t>&lt;</a:t>
            </a:r>
            <a:r>
              <a:rPr lang="en-US" dirty="0" smtClean="0"/>
              <a:t> height</a:t>
            </a:r>
            <a:r>
              <a:rPr lang="en-US" dirty="0"/>
              <a:t>;</a:t>
            </a:r>
            <a:r>
              <a:rPr lang="en-US" dirty="0" smtClean="0"/>
              <a:t> y</a:t>
            </a:r>
            <a:r>
              <a:rPr lang="en-US" dirty="0"/>
              <a:t>++)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Color </a:t>
            </a:r>
            <a:r>
              <a:rPr lang="en-US" dirty="0" err="1" smtClean="0"/>
              <a:t>color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s-ES" dirty="0" err="1" smtClean="0">
                <a:effectLst/>
              </a:rPr>
              <a:t>bitmapIn</a:t>
            </a:r>
            <a:r>
              <a:rPr lang="en-US" dirty="0" smtClean="0"/>
              <a:t>.get(x</a:t>
            </a:r>
            <a:r>
              <a:rPr lang="en-US" dirty="0"/>
              <a:t>,</a:t>
            </a:r>
            <a:r>
              <a:rPr lang="en-US" dirty="0" smtClean="0"/>
              <a:t> y</a:t>
            </a:r>
            <a:r>
              <a:rPr lang="en-US" dirty="0"/>
              <a:t>);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r = </a:t>
            </a:r>
            <a:r>
              <a:rPr lang="en-US" dirty="0" err="1" smtClean="0"/>
              <a:t>color.getRed</a:t>
            </a:r>
            <a:r>
              <a:rPr lang="en-US" dirty="0" smtClean="0"/>
              <a:t>() * </a:t>
            </a:r>
            <a:r>
              <a:rPr lang="es-ES" b="1" dirty="0" smtClean="0"/>
              <a:t>0.299f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g = </a:t>
            </a:r>
            <a:r>
              <a:rPr lang="en-US" dirty="0" err="1" smtClean="0"/>
              <a:t>color.getGreen</a:t>
            </a:r>
            <a:r>
              <a:rPr lang="en-US" dirty="0" smtClean="0"/>
              <a:t>() * </a:t>
            </a:r>
            <a:r>
              <a:rPr lang="es-ES" b="1" dirty="0" smtClean="0"/>
              <a:t>0.587f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b = </a:t>
            </a:r>
            <a:r>
              <a:rPr lang="en-US" dirty="0" err="1" smtClean="0"/>
              <a:t>color.getBlue</a:t>
            </a:r>
            <a:r>
              <a:rPr lang="en-US" dirty="0" smtClean="0"/>
              <a:t>() </a:t>
            </a:r>
            <a:r>
              <a:rPr lang="es-ES" dirty="0" smtClean="0">
                <a:effectLst/>
              </a:rPr>
              <a:t>* </a:t>
            </a:r>
            <a:r>
              <a:rPr lang="es-ES" b="1" dirty="0" smtClean="0"/>
              <a:t>0.114f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     gray = new Color(r, g, b, </a:t>
            </a:r>
            <a:r>
              <a:rPr lang="en-US" dirty="0" err="1" smtClean="0"/>
              <a:t>color.getAlpha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bitmapOut.set</a:t>
            </a:r>
            <a:r>
              <a:rPr lang="en-US" dirty="0" smtClean="0"/>
              <a:t>(x</a:t>
            </a:r>
            <a:r>
              <a:rPr lang="en-US" dirty="0"/>
              <a:t>,</a:t>
            </a:r>
            <a:r>
              <a:rPr lang="en-US" dirty="0" smtClean="0"/>
              <a:t> y</a:t>
            </a:r>
            <a:r>
              <a:rPr lang="en-US" dirty="0"/>
              <a:t>,</a:t>
            </a:r>
            <a:r>
              <a:rPr lang="en-US" dirty="0" smtClean="0"/>
              <a:t> gray); </a:t>
            </a:r>
          </a:p>
          <a:p>
            <a:r>
              <a:rPr lang="en-US" dirty="0"/>
              <a:t> </a:t>
            </a:r>
            <a:r>
              <a:rPr lang="en-US" dirty="0" smtClean="0"/>
              <a:t>     }</a:t>
            </a: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  }</a:t>
            </a:r>
          </a:p>
          <a:p>
            <a:r>
              <a:rPr lang="es-ES" dirty="0" smtClean="0"/>
              <a:t>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8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876800"/>
          </a:xfrm>
        </p:spPr>
        <p:txBody>
          <a:bodyPr/>
          <a:lstStyle/>
          <a:p>
            <a:r>
              <a:rPr lang="es-ES" dirty="0" err="1" smtClean="0"/>
              <a:t>Native</a:t>
            </a:r>
            <a:r>
              <a:rPr lang="es-ES" dirty="0" smtClean="0"/>
              <a:t> C</a:t>
            </a:r>
          </a:p>
          <a:p>
            <a:pPr lvl="1"/>
            <a:r>
              <a:rPr lang="es-ES" dirty="0" smtClean="0"/>
              <a:t>C </a:t>
            </a:r>
            <a:r>
              <a:rPr lang="es-ES" dirty="0" err="1" smtClean="0"/>
              <a:t>library</a:t>
            </a:r>
            <a:r>
              <a:rPr lang="es-ES" dirty="0" smtClean="0"/>
              <a:t> </a:t>
            </a:r>
            <a:r>
              <a:rPr lang="es-ES" dirty="0" err="1" smtClean="0"/>
              <a:t>compatibility</a:t>
            </a:r>
            <a:endParaRPr lang="es-ES" dirty="0" smtClean="0"/>
          </a:p>
          <a:p>
            <a:pPr lvl="1"/>
            <a:r>
              <a:rPr lang="es-ES" dirty="0" err="1" smtClean="0"/>
              <a:t>Complex</a:t>
            </a:r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6" y="2564905"/>
            <a:ext cx="4156382" cy="42484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83968" y="2276872"/>
            <a:ext cx="4752528" cy="3139321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public</a:t>
            </a:r>
            <a:r>
              <a:rPr lang="es-ES" dirty="0"/>
              <a:t> </a:t>
            </a:r>
            <a:r>
              <a:rPr lang="es-ES" b="1" dirty="0" err="1"/>
              <a:t>void</a:t>
            </a:r>
            <a:r>
              <a:rPr lang="es-ES" dirty="0"/>
              <a:t> </a:t>
            </a:r>
            <a:r>
              <a:rPr lang="es-ES" b="1" dirty="0" err="1" smtClean="0"/>
              <a:t>Grayscale</a:t>
            </a:r>
            <a:r>
              <a:rPr lang="es-ES" dirty="0" smtClean="0"/>
              <a:t>() {</a:t>
            </a:r>
          </a:p>
          <a:p>
            <a:r>
              <a:rPr lang="es-ES" b="1" dirty="0" smtClean="0"/>
              <a:t>   try</a:t>
            </a:r>
            <a:r>
              <a:rPr lang="es-ES" dirty="0" smtClean="0">
                <a:effectLst/>
              </a:rPr>
              <a:t> {</a:t>
            </a:r>
          </a:p>
          <a:p>
            <a:r>
              <a:rPr lang="es-ES" dirty="0" smtClean="0">
                <a:effectLst/>
              </a:rPr>
              <a:t>      </a:t>
            </a:r>
            <a:r>
              <a:rPr lang="es-ES" dirty="0" err="1" smtClean="0">
                <a:effectLst/>
              </a:rPr>
              <a:t>System.</a:t>
            </a:r>
            <a:r>
              <a:rPr lang="es-ES" dirty="0" err="1" smtClean="0"/>
              <a:t>loadLibrary</a:t>
            </a:r>
            <a:r>
              <a:rPr lang="es-ES" dirty="0" smtClean="0">
                <a:effectLst/>
              </a:rPr>
              <a:t>(</a:t>
            </a:r>
            <a:r>
              <a:rPr lang="es-ES" dirty="0"/>
              <a:t>"</a:t>
            </a:r>
            <a:r>
              <a:rPr lang="es-ES" dirty="0" err="1" smtClean="0"/>
              <a:t>grayscale</a:t>
            </a:r>
            <a:r>
              <a:rPr lang="es-ES" dirty="0"/>
              <a:t>"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} </a:t>
            </a:r>
          </a:p>
          <a:p>
            <a:r>
              <a:rPr lang="es-ES" b="1" dirty="0" smtClean="0"/>
              <a:t>   catch ….</a:t>
            </a:r>
          </a:p>
          <a:p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nativeGrayscale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}</a:t>
            </a:r>
          </a:p>
          <a:p>
            <a:endParaRPr lang="es-ES" dirty="0" smtClean="0">
              <a:effectLst/>
            </a:endParaRPr>
          </a:p>
          <a:p>
            <a:r>
              <a:rPr lang="es-ES" b="1" dirty="0" err="1" smtClean="0">
                <a:effectLst/>
              </a:rPr>
              <a:t>public</a:t>
            </a:r>
            <a:r>
              <a:rPr lang="es-ES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native</a:t>
            </a:r>
            <a:r>
              <a:rPr lang="es-ES" dirty="0" smtClean="0">
                <a:effectLst/>
              </a:rPr>
              <a:t> </a:t>
            </a:r>
            <a:r>
              <a:rPr lang="es-ES" b="1" dirty="0" err="1"/>
              <a:t>void</a:t>
            </a:r>
            <a:r>
              <a:rPr lang="es-ES" dirty="0" smtClean="0">
                <a:effectLst/>
              </a:rPr>
              <a:t> </a:t>
            </a:r>
            <a:r>
              <a:rPr lang="es-ES" b="1" dirty="0" err="1" smtClean="0"/>
              <a:t>nativeGrayscale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Bitmap</a:t>
            </a:r>
            <a:r>
              <a:rPr lang="es-ES" dirty="0" smtClean="0">
                <a:effectLst/>
              </a:rPr>
              <a:t>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380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412776"/>
            <a:ext cx="8640960" cy="535531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v</a:t>
            </a:r>
            <a:r>
              <a:rPr lang="es-ES" b="1" dirty="0" err="1" smtClean="0"/>
              <a:t>oid</a:t>
            </a:r>
            <a:r>
              <a:rPr lang="es-ES" dirty="0" smtClean="0"/>
              <a:t> Java_…..</a:t>
            </a:r>
            <a:r>
              <a:rPr lang="es-ES" b="1" dirty="0" smtClean="0"/>
              <a:t>_</a:t>
            </a:r>
            <a:r>
              <a:rPr lang="es-ES" b="1" dirty="0" err="1" smtClean="0"/>
              <a:t>nativeGrayscale</a:t>
            </a:r>
            <a:r>
              <a:rPr lang="es-ES" dirty="0" smtClean="0">
                <a:effectLst/>
              </a:rPr>
              <a:t> (…, </a:t>
            </a:r>
            <a:r>
              <a:rPr lang="es-ES" dirty="0" err="1" smtClean="0">
                <a:effectLst/>
              </a:rPr>
              <a:t>jobject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jobject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 {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AndroidBitmapInfo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info</a:t>
            </a:r>
            <a:r>
              <a:rPr lang="es-ES" dirty="0" smtClean="0">
                <a:effectLst/>
              </a:rPr>
              <a:t>;</a:t>
            </a:r>
          </a:p>
          <a:p>
            <a:r>
              <a:rPr lang="es-ES" b="1" dirty="0" smtClean="0"/>
              <a:t>   uint32_t</a:t>
            </a:r>
            <a:r>
              <a:rPr lang="es-ES" dirty="0" smtClean="0">
                <a:effectLst/>
              </a:rPr>
              <a:t> * </a:t>
            </a:r>
            <a:r>
              <a:rPr lang="es-ES" dirty="0" err="1" smtClean="0">
                <a:effectLst/>
              </a:rPr>
              <a:t>pixelsIn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pixelsOut</a:t>
            </a:r>
            <a:r>
              <a:rPr lang="es-ES" dirty="0" smtClean="0">
                <a:effectLst/>
              </a:rPr>
              <a:t>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AndroidBitmap_lockPixels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env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(</a:t>
            </a:r>
            <a:r>
              <a:rPr lang="es-ES" b="1" dirty="0" err="1"/>
              <a:t>void</a:t>
            </a:r>
            <a:r>
              <a:rPr lang="es-ES" dirty="0" smtClean="0">
                <a:effectLst/>
              </a:rPr>
              <a:t> **)(&amp;</a:t>
            </a:r>
            <a:r>
              <a:rPr lang="es-ES" dirty="0" err="1" smtClean="0">
                <a:effectLst/>
              </a:rPr>
              <a:t>pixelsIn</a:t>
            </a:r>
            <a:r>
              <a:rPr lang="es-ES" dirty="0" smtClean="0">
                <a:effectLst/>
              </a:rPr>
              <a:t>));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AndroidBitmap_lockPixels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env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, (</a:t>
            </a:r>
            <a:r>
              <a:rPr lang="es-ES" b="1" dirty="0" err="1"/>
              <a:t>void</a:t>
            </a:r>
            <a:r>
              <a:rPr lang="es-ES" dirty="0" smtClean="0">
                <a:effectLst/>
              </a:rPr>
              <a:t> **)(&amp;</a:t>
            </a:r>
            <a:r>
              <a:rPr lang="es-ES" dirty="0" err="1" smtClean="0">
                <a:effectLst/>
              </a:rPr>
              <a:t>pixelsOut</a:t>
            </a:r>
            <a:r>
              <a:rPr lang="es-ES" dirty="0" smtClean="0">
                <a:effectLst/>
              </a:rPr>
              <a:t>));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AndroidBitmap_getInfo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env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&amp;</a:t>
            </a:r>
            <a:r>
              <a:rPr lang="es-ES" dirty="0" err="1" smtClean="0">
                <a:effectLst/>
              </a:rPr>
              <a:t>info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b="1" dirty="0" smtClean="0"/>
              <a:t>   uint32_t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width</a:t>
            </a:r>
            <a:r>
              <a:rPr lang="es-ES" dirty="0" smtClean="0">
                <a:effectLst/>
              </a:rPr>
              <a:t> = </a:t>
            </a:r>
            <a:r>
              <a:rPr lang="es-ES" dirty="0" err="1" smtClean="0">
                <a:effectLst/>
              </a:rPr>
              <a:t>info.width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height</a:t>
            </a:r>
            <a:r>
              <a:rPr lang="es-ES" dirty="0" smtClean="0">
                <a:effectLst/>
              </a:rPr>
              <a:t> = </a:t>
            </a:r>
            <a:r>
              <a:rPr lang="es-ES" dirty="0" err="1" smtClean="0">
                <a:effectLst/>
              </a:rPr>
              <a:t>info.height</a:t>
            </a:r>
            <a:r>
              <a:rPr lang="es-ES" dirty="0" smtClean="0">
                <a:effectLst/>
              </a:rPr>
              <a:t>;</a:t>
            </a:r>
          </a:p>
          <a:p>
            <a:endParaRPr lang="es-ES" b="1" dirty="0" smtClean="0"/>
          </a:p>
          <a:p>
            <a:r>
              <a:rPr lang="es-ES" b="1" dirty="0"/>
              <a:t> </a:t>
            </a:r>
            <a:r>
              <a:rPr lang="es-ES" b="1" dirty="0" smtClean="0"/>
              <a:t>  </a:t>
            </a:r>
            <a:r>
              <a:rPr lang="es-ES" b="1" dirty="0" err="1" smtClean="0"/>
              <a:t>int</a:t>
            </a:r>
            <a:r>
              <a:rPr lang="es-ES" dirty="0" smtClean="0">
                <a:effectLst/>
              </a:rPr>
              <a:t> x, pixel, sum;</a:t>
            </a:r>
          </a:p>
          <a:p>
            <a:r>
              <a:rPr lang="es-ES" b="1" dirty="0" smtClean="0"/>
              <a:t>   </a:t>
            </a:r>
            <a:r>
              <a:rPr lang="es-ES" b="1" dirty="0" err="1" smtClean="0"/>
              <a:t>for</a:t>
            </a:r>
            <a:r>
              <a:rPr lang="es-ES" dirty="0" smtClean="0">
                <a:effectLst/>
              </a:rPr>
              <a:t>(x = </a:t>
            </a:r>
            <a:r>
              <a:rPr lang="es-ES" dirty="0"/>
              <a:t>0</a:t>
            </a:r>
            <a:r>
              <a:rPr lang="es-ES" dirty="0" smtClean="0">
                <a:effectLst/>
              </a:rPr>
              <a:t>; x &lt; </a:t>
            </a:r>
            <a:r>
              <a:rPr lang="es-ES" dirty="0" err="1" smtClean="0">
                <a:effectLst/>
              </a:rPr>
              <a:t>width</a:t>
            </a:r>
            <a:r>
              <a:rPr lang="es-ES" dirty="0" smtClean="0">
                <a:effectLst/>
              </a:rPr>
              <a:t>*</a:t>
            </a:r>
            <a:r>
              <a:rPr lang="es-ES" dirty="0" err="1" smtClean="0">
                <a:effectLst/>
              </a:rPr>
              <a:t>height</a:t>
            </a:r>
            <a:r>
              <a:rPr lang="es-ES" dirty="0" smtClean="0">
                <a:effectLst/>
              </a:rPr>
              <a:t>; x++) {</a:t>
            </a:r>
          </a:p>
          <a:p>
            <a:r>
              <a:rPr lang="es-ES" dirty="0" smtClean="0">
                <a:effectLst/>
              </a:rPr>
              <a:t>      pixel = </a:t>
            </a:r>
            <a:r>
              <a:rPr lang="es-ES" dirty="0" err="1" smtClean="0">
                <a:effectLst/>
              </a:rPr>
              <a:t>pixelsIn</a:t>
            </a:r>
            <a:r>
              <a:rPr lang="es-ES" dirty="0" smtClean="0">
                <a:effectLst/>
              </a:rPr>
              <a:t>[x];</a:t>
            </a:r>
          </a:p>
          <a:p>
            <a:r>
              <a:rPr lang="es-ES" dirty="0" smtClean="0">
                <a:effectLst/>
              </a:rPr>
              <a:t>      sum = (</a:t>
            </a:r>
            <a:r>
              <a:rPr lang="es-ES" b="1" dirty="0" err="1"/>
              <a:t>int</a:t>
            </a:r>
            <a:r>
              <a:rPr lang="es-ES" dirty="0" smtClean="0">
                <a:effectLst/>
              </a:rPr>
              <a:t>)(((pixel) &amp; </a:t>
            </a:r>
            <a:r>
              <a:rPr lang="es-ES" b="1" dirty="0"/>
              <a:t>0xff</a:t>
            </a:r>
            <a:r>
              <a:rPr lang="es-ES" dirty="0" smtClean="0">
                <a:effectLst/>
              </a:rPr>
              <a:t>) * </a:t>
            </a:r>
            <a:r>
              <a:rPr lang="es-ES" b="1" dirty="0"/>
              <a:t>0.299f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   sum += (</a:t>
            </a:r>
            <a:r>
              <a:rPr lang="es-ES" b="1" dirty="0" err="1"/>
              <a:t>int</a:t>
            </a:r>
            <a:r>
              <a:rPr lang="es-ES" dirty="0" smtClean="0">
                <a:effectLst/>
              </a:rPr>
              <a:t>)(((pixel &gt;&gt; </a:t>
            </a:r>
            <a:r>
              <a:rPr lang="es-ES" dirty="0"/>
              <a:t>8</a:t>
            </a:r>
            <a:r>
              <a:rPr lang="es-ES" dirty="0" smtClean="0">
                <a:effectLst/>
              </a:rPr>
              <a:t> ) &amp; </a:t>
            </a:r>
            <a:r>
              <a:rPr lang="es-ES" b="1" dirty="0"/>
              <a:t>0xff</a:t>
            </a:r>
            <a:r>
              <a:rPr lang="es-ES" dirty="0" smtClean="0">
                <a:effectLst/>
              </a:rPr>
              <a:t>) * </a:t>
            </a:r>
            <a:r>
              <a:rPr lang="es-ES" b="1" dirty="0"/>
              <a:t>0.587f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   sum += (</a:t>
            </a:r>
            <a:r>
              <a:rPr lang="es-ES" b="1" dirty="0" err="1"/>
              <a:t>int</a:t>
            </a:r>
            <a:r>
              <a:rPr lang="es-ES" dirty="0" smtClean="0">
                <a:effectLst/>
              </a:rPr>
              <a:t>)(((pixel &gt;&gt; </a:t>
            </a:r>
            <a:r>
              <a:rPr lang="es-ES" dirty="0"/>
              <a:t>16</a:t>
            </a:r>
            <a:r>
              <a:rPr lang="es-ES" dirty="0" smtClean="0">
                <a:effectLst/>
              </a:rPr>
              <a:t>) &amp; </a:t>
            </a:r>
            <a:r>
              <a:rPr lang="es-ES" b="1" dirty="0"/>
              <a:t>0xff</a:t>
            </a:r>
            <a:r>
              <a:rPr lang="es-ES" dirty="0" smtClean="0">
                <a:effectLst/>
              </a:rPr>
              <a:t>) * </a:t>
            </a:r>
            <a:r>
              <a:rPr lang="es-ES" b="1" dirty="0"/>
              <a:t>0.114f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   </a:t>
            </a:r>
            <a:r>
              <a:rPr lang="es-ES" dirty="0" err="1" smtClean="0">
                <a:effectLst/>
              </a:rPr>
              <a:t>pixelsOut</a:t>
            </a:r>
            <a:r>
              <a:rPr lang="es-ES" dirty="0" smtClean="0">
                <a:effectLst/>
              </a:rPr>
              <a:t>[x] = sum + (sum &lt;&lt; </a:t>
            </a:r>
            <a:r>
              <a:rPr lang="es-ES" dirty="0"/>
              <a:t>8</a:t>
            </a:r>
            <a:r>
              <a:rPr lang="es-ES" dirty="0" smtClean="0">
                <a:effectLst/>
              </a:rPr>
              <a:t>) + (sum &lt;&lt; </a:t>
            </a:r>
            <a:r>
              <a:rPr lang="es-ES" dirty="0"/>
              <a:t>16</a:t>
            </a:r>
            <a:r>
              <a:rPr lang="es-ES" dirty="0" smtClean="0">
                <a:effectLst/>
              </a:rPr>
              <a:t>) + (</a:t>
            </a:r>
            <a:r>
              <a:rPr lang="es-ES" dirty="0" err="1" smtClean="0">
                <a:effectLst/>
              </a:rPr>
              <a:t>pixelsIn</a:t>
            </a:r>
            <a:r>
              <a:rPr lang="es-ES" dirty="0" smtClean="0">
                <a:effectLst/>
              </a:rPr>
              <a:t>[x] &amp; </a:t>
            </a:r>
            <a:r>
              <a:rPr lang="es-ES" b="1" dirty="0"/>
              <a:t>0xff000000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}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AndroidBitmap_unlockPixels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env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AndroidBitmap_unlockPixels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env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7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876800"/>
          </a:xfrm>
        </p:spPr>
        <p:txBody>
          <a:bodyPr/>
          <a:lstStyle/>
          <a:p>
            <a:r>
              <a:rPr lang="es-ES" dirty="0" err="1" smtClean="0"/>
              <a:t>Renderscript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High Performance</a:t>
            </a:r>
          </a:p>
          <a:p>
            <a:pPr lvl="1"/>
            <a:r>
              <a:rPr lang="es-ES" dirty="0" err="1" smtClean="0"/>
              <a:t>Limited</a:t>
            </a:r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032448" cy="429309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067944" y="2060848"/>
            <a:ext cx="5004048" cy="3970318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public</a:t>
            </a:r>
            <a:r>
              <a:rPr lang="es-ES" dirty="0"/>
              <a:t> </a:t>
            </a:r>
            <a:r>
              <a:rPr lang="es-ES" b="1" dirty="0" err="1"/>
              <a:t>void</a:t>
            </a:r>
            <a:r>
              <a:rPr lang="es-ES" dirty="0"/>
              <a:t> </a:t>
            </a:r>
            <a:r>
              <a:rPr lang="es-ES" b="1" dirty="0" err="1" smtClean="0"/>
              <a:t>Grayscale</a:t>
            </a:r>
            <a:r>
              <a:rPr lang="es-ES" dirty="0" smtClean="0"/>
              <a:t>() {</a:t>
            </a:r>
          </a:p>
          <a:p>
            <a:r>
              <a:rPr lang="es-ES" dirty="0">
                <a:effectLst/>
              </a:rPr>
              <a:t> </a:t>
            </a:r>
            <a:r>
              <a:rPr lang="es-ES" dirty="0" smtClean="0">
                <a:effectLst/>
              </a:rPr>
              <a:t>  </a:t>
            </a:r>
            <a:r>
              <a:rPr lang="es-ES" dirty="0" err="1" smtClean="0">
                <a:effectLst/>
              </a:rPr>
              <a:t>RenderScript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mRS</a:t>
            </a:r>
            <a:r>
              <a:rPr lang="es-ES" dirty="0" smtClean="0">
                <a:effectLst/>
              </a:rPr>
              <a:t>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ScriptC_grayscale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mScript</a:t>
            </a:r>
            <a:r>
              <a:rPr lang="es-ES" dirty="0" smtClean="0"/>
              <a:t>; 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Allocation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mInAlloc</a:t>
            </a:r>
            <a:r>
              <a:rPr lang="es-ES" dirty="0" smtClean="0">
                <a:effectLst/>
              </a:rPr>
              <a:t>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Allocation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mOutAlloc</a:t>
            </a:r>
            <a:r>
              <a:rPr lang="es-ES" dirty="0" smtClean="0">
                <a:effectLst/>
              </a:rPr>
              <a:t>;</a:t>
            </a:r>
          </a:p>
          <a:p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mRS</a:t>
            </a:r>
            <a:r>
              <a:rPr lang="es-ES" dirty="0" smtClean="0">
                <a:effectLst/>
              </a:rPr>
              <a:t> = </a:t>
            </a:r>
            <a:r>
              <a:rPr lang="es-ES" dirty="0" err="1" smtClean="0">
                <a:effectLst/>
              </a:rPr>
              <a:t>RenderScript.</a:t>
            </a:r>
            <a:r>
              <a:rPr lang="es-ES" dirty="0" err="1"/>
              <a:t>create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act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mScript</a:t>
            </a:r>
            <a:r>
              <a:rPr lang="es-ES" dirty="0" smtClean="0">
                <a:effectLst/>
              </a:rPr>
              <a:t> = </a:t>
            </a:r>
            <a:r>
              <a:rPr lang="es-ES" b="1" dirty="0" smtClean="0"/>
              <a:t>new </a:t>
            </a:r>
            <a:r>
              <a:rPr lang="es-ES" dirty="0" err="1" smtClean="0">
                <a:effectLst/>
              </a:rPr>
              <a:t>ScriptC_grayscale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mRS</a:t>
            </a:r>
            <a:r>
              <a:rPr lang="es-ES" dirty="0" smtClean="0">
                <a:effectLst/>
              </a:rPr>
              <a:t>,….);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mInAlloc</a:t>
            </a:r>
            <a:r>
              <a:rPr lang="es-ES" dirty="0"/>
              <a:t> </a:t>
            </a:r>
            <a:r>
              <a:rPr lang="es-ES" dirty="0" smtClean="0">
                <a:effectLst/>
              </a:rPr>
              <a:t>= </a:t>
            </a:r>
            <a:r>
              <a:rPr lang="es-ES" dirty="0" err="1" smtClean="0">
                <a:effectLst/>
              </a:rPr>
              <a:t>Allocation.</a:t>
            </a:r>
            <a:r>
              <a:rPr lang="es-ES" dirty="0" err="1" smtClean="0"/>
              <a:t>createFromBitmap</a:t>
            </a:r>
            <a:r>
              <a:rPr lang="es-ES" dirty="0" smtClean="0">
                <a:effectLst/>
              </a:rPr>
              <a:t>(...);</a:t>
            </a:r>
          </a:p>
          <a:p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err="1" smtClean="0">
                <a:effectLst/>
              </a:rPr>
              <a:t>mOutAlloc</a:t>
            </a:r>
            <a:r>
              <a:rPr lang="es-ES" dirty="0" smtClean="0">
                <a:effectLst/>
              </a:rPr>
              <a:t>=</a:t>
            </a:r>
            <a:r>
              <a:rPr lang="es-ES" dirty="0" err="1" smtClean="0">
                <a:effectLst/>
              </a:rPr>
              <a:t>Allocation.</a:t>
            </a:r>
            <a:r>
              <a:rPr lang="es-ES" dirty="0" err="1" smtClean="0"/>
              <a:t>createFromBitmap</a:t>
            </a:r>
            <a:r>
              <a:rPr lang="es-ES" dirty="0" smtClean="0">
                <a:effectLst/>
              </a:rPr>
              <a:t>(…);</a:t>
            </a:r>
            <a:br>
              <a:rPr lang="es-ES" dirty="0" smtClean="0">
                <a:effectLst/>
              </a:rPr>
            </a:b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mScript.</a:t>
            </a:r>
            <a:r>
              <a:rPr lang="es-ES" dirty="0" err="1" smtClean="0"/>
              <a:t>forEach_root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mInAlloc,mOutAlloc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>
                <a:effectLst/>
              </a:rPr>
              <a:t>mOutAlloc.</a:t>
            </a:r>
            <a:r>
              <a:rPr lang="es-ES" dirty="0" err="1" smtClean="0"/>
              <a:t>copyTo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  <a:endParaRPr lang="es-ES" dirty="0"/>
          </a:p>
          <a:p>
            <a:r>
              <a:rPr lang="es-ES" dirty="0" smtClean="0"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3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276872"/>
            <a:ext cx="7200800" cy="2862322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effectLst/>
              </a:rPr>
              <a:t>#</a:t>
            </a:r>
            <a:r>
              <a:rPr lang="es-ES" dirty="0" err="1" smtClean="0">
                <a:effectLst/>
              </a:rPr>
              <a:t>pragma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version</a:t>
            </a:r>
            <a:r>
              <a:rPr lang="es-ES" dirty="0" smtClean="0">
                <a:effectLst/>
              </a:rPr>
              <a:t>(1)</a:t>
            </a:r>
          </a:p>
          <a:p>
            <a:r>
              <a:rPr lang="es-ES" dirty="0" smtClean="0">
                <a:effectLst/>
              </a:rPr>
              <a:t>#</a:t>
            </a:r>
            <a:r>
              <a:rPr lang="es-ES" dirty="0" err="1" smtClean="0">
                <a:effectLst/>
              </a:rPr>
              <a:t>pragma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rs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java_package_name</a:t>
            </a:r>
            <a:r>
              <a:rPr lang="es-ES" dirty="0" smtClean="0">
                <a:effectLst/>
              </a:rPr>
              <a:t>(…)</a:t>
            </a:r>
          </a:p>
          <a:p>
            <a:endParaRPr lang="es-ES" dirty="0" smtClean="0">
              <a:effectLst/>
            </a:endParaRPr>
          </a:p>
          <a:p>
            <a:r>
              <a:rPr lang="es-ES" dirty="0" err="1" smtClean="0">
                <a:effectLst/>
              </a:rPr>
              <a:t>const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static</a:t>
            </a:r>
            <a:r>
              <a:rPr lang="es-ES" dirty="0" smtClean="0">
                <a:effectLst/>
              </a:rPr>
              <a:t> float3 </a:t>
            </a:r>
            <a:r>
              <a:rPr lang="es-ES" dirty="0" err="1" smtClean="0">
                <a:effectLst/>
              </a:rPr>
              <a:t>gMonoMult</a:t>
            </a:r>
            <a:r>
              <a:rPr lang="es-ES" dirty="0" smtClean="0">
                <a:effectLst/>
              </a:rPr>
              <a:t> = {0.299f, 0.587f, 0.114f};</a:t>
            </a:r>
          </a:p>
          <a:p>
            <a:endParaRPr lang="es-ES" dirty="0" smtClean="0">
              <a:effectLst/>
            </a:endParaRPr>
          </a:p>
          <a:p>
            <a:r>
              <a:rPr lang="es-ES" dirty="0" err="1" smtClean="0">
                <a:effectLst/>
              </a:rPr>
              <a:t>void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root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const</a:t>
            </a:r>
            <a:r>
              <a:rPr lang="es-ES" dirty="0" smtClean="0">
                <a:effectLst/>
              </a:rPr>
              <a:t> uchar4 *</a:t>
            </a:r>
            <a:r>
              <a:rPr lang="es-ES" dirty="0" err="1" smtClean="0">
                <a:effectLst/>
              </a:rPr>
              <a:t>v_in</a:t>
            </a:r>
            <a:r>
              <a:rPr lang="es-ES" dirty="0" smtClean="0">
                <a:effectLst/>
              </a:rPr>
              <a:t>, uchar4 *</a:t>
            </a:r>
            <a:r>
              <a:rPr lang="es-ES" dirty="0" err="1" smtClean="0">
                <a:effectLst/>
              </a:rPr>
              <a:t>v_out</a:t>
            </a:r>
            <a:r>
              <a:rPr lang="es-ES" dirty="0" smtClean="0">
                <a:effectLst/>
              </a:rPr>
              <a:t>) {</a:t>
            </a:r>
          </a:p>
          <a:p>
            <a:r>
              <a:rPr lang="es-ES" dirty="0" smtClean="0">
                <a:effectLst/>
              </a:rPr>
              <a:t>   float4 f4 = rsUnpackColor8888(*</a:t>
            </a:r>
            <a:r>
              <a:rPr lang="es-ES" dirty="0" err="1" smtClean="0">
                <a:effectLst/>
              </a:rPr>
              <a:t>v_in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float3 mono = </a:t>
            </a:r>
            <a:r>
              <a:rPr lang="es-ES" dirty="0" err="1" smtClean="0">
                <a:effectLst/>
              </a:rPr>
              <a:t>dot</a:t>
            </a:r>
            <a:r>
              <a:rPr lang="es-ES" dirty="0" smtClean="0">
                <a:effectLst/>
              </a:rPr>
              <a:t>(f4.rgb, </a:t>
            </a:r>
            <a:r>
              <a:rPr lang="es-ES" dirty="0" err="1" smtClean="0">
                <a:effectLst/>
              </a:rPr>
              <a:t>gMonoMult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*</a:t>
            </a:r>
            <a:r>
              <a:rPr lang="es-ES" dirty="0" err="1" smtClean="0">
                <a:effectLst/>
              </a:rPr>
              <a:t>v_out</a:t>
            </a:r>
            <a:r>
              <a:rPr lang="es-ES" dirty="0" smtClean="0">
                <a:effectLst/>
              </a:rPr>
              <a:t> = rsPackColorTo8888(mono);</a:t>
            </a:r>
          </a:p>
          <a:p>
            <a:r>
              <a:rPr lang="es-ES" dirty="0" smtClean="0">
                <a:effectLst/>
              </a:rPr>
              <a:t>}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876800"/>
          </a:xfrm>
        </p:spPr>
        <p:txBody>
          <a:bodyPr/>
          <a:lstStyle/>
          <a:p>
            <a:r>
              <a:rPr lang="es-ES" dirty="0" err="1" smtClean="0"/>
              <a:t>Renderscript</a:t>
            </a:r>
            <a:r>
              <a:rPr lang="es-ES" dirty="0" smtClean="0"/>
              <a:t> </a:t>
            </a:r>
            <a:r>
              <a:rPr lang="es-ES" sz="2000" dirty="0" smtClean="0"/>
              <a:t> </a:t>
            </a:r>
            <a:endParaRPr lang="es-ES" sz="2000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14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r>
              <a:rPr lang="es-ES" dirty="0" smtClean="0"/>
              <a:t> </a:t>
            </a:r>
            <a:r>
              <a:rPr lang="en-US" dirty="0" smtClean="0"/>
              <a:t>Programming</a:t>
            </a:r>
            <a:r>
              <a:rPr lang="es-ES" dirty="0" smtClean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OpenCL</a:t>
            </a:r>
            <a:endParaRPr lang="es-ES" dirty="0" smtClean="0"/>
          </a:p>
          <a:p>
            <a:pPr lvl="1"/>
            <a:r>
              <a:rPr lang="es-ES" dirty="0" smtClean="0"/>
              <a:t>High performance</a:t>
            </a:r>
          </a:p>
          <a:p>
            <a:pPr lvl="1"/>
            <a:r>
              <a:rPr lang="es-ES" dirty="0" err="1" smtClean="0"/>
              <a:t>Complex</a:t>
            </a: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068960"/>
            <a:ext cx="7776864" cy="3139321"/>
          </a:xfrm>
          <a:prstGeom prst="rect">
            <a:avLst/>
          </a:prstGeom>
          <a:solidFill>
            <a:srgbClr val="CF91C3">
              <a:alpha val="17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public</a:t>
            </a:r>
            <a:r>
              <a:rPr lang="es-ES" dirty="0" smtClean="0"/>
              <a:t> </a:t>
            </a:r>
            <a:r>
              <a:rPr lang="es-ES" b="1" dirty="0" err="1" smtClean="0"/>
              <a:t>void</a:t>
            </a:r>
            <a:r>
              <a:rPr lang="es-ES" dirty="0" smtClean="0"/>
              <a:t> </a:t>
            </a:r>
            <a:r>
              <a:rPr lang="es-ES" b="1" dirty="0" err="1" smtClean="0"/>
              <a:t>Grayscale</a:t>
            </a:r>
            <a:r>
              <a:rPr lang="es-ES" dirty="0" smtClean="0"/>
              <a:t>() {</a:t>
            </a:r>
          </a:p>
          <a:p>
            <a:r>
              <a:rPr lang="es-ES" b="1" dirty="0" smtClean="0"/>
              <a:t>   try</a:t>
            </a:r>
            <a:r>
              <a:rPr lang="es-ES" dirty="0" smtClean="0">
                <a:effectLst/>
              </a:rPr>
              <a:t> {</a:t>
            </a:r>
          </a:p>
          <a:p>
            <a:r>
              <a:rPr lang="es-ES" dirty="0" smtClean="0">
                <a:effectLst/>
              </a:rPr>
              <a:t>      </a:t>
            </a:r>
            <a:r>
              <a:rPr lang="es-ES" dirty="0" err="1" smtClean="0">
                <a:effectLst/>
              </a:rPr>
              <a:t>System.</a:t>
            </a:r>
            <a:r>
              <a:rPr lang="es-ES" dirty="0" err="1" smtClean="0"/>
              <a:t>load</a:t>
            </a:r>
            <a:r>
              <a:rPr lang="es-ES" dirty="0" smtClean="0">
                <a:effectLst/>
              </a:rPr>
              <a:t>(</a:t>
            </a:r>
            <a:r>
              <a:rPr lang="es-ES" dirty="0" smtClean="0"/>
              <a:t>"/</a:t>
            </a:r>
            <a:r>
              <a:rPr lang="es-ES" dirty="0" err="1" smtClean="0"/>
              <a:t>system</a:t>
            </a:r>
            <a:r>
              <a:rPr lang="es-ES" dirty="0" smtClean="0"/>
              <a:t>/</a:t>
            </a:r>
            <a:r>
              <a:rPr lang="es-ES" dirty="0" err="1" smtClean="0"/>
              <a:t>vendor</a:t>
            </a:r>
            <a:r>
              <a:rPr lang="es-ES" dirty="0" smtClean="0"/>
              <a:t>/</a:t>
            </a:r>
            <a:r>
              <a:rPr lang="es-ES" dirty="0" err="1" smtClean="0"/>
              <a:t>lib</a:t>
            </a:r>
            <a:r>
              <a:rPr lang="es-ES" dirty="0" smtClean="0"/>
              <a:t>/</a:t>
            </a:r>
            <a:r>
              <a:rPr lang="es-ES" dirty="0" err="1" smtClean="0"/>
              <a:t>egl</a:t>
            </a:r>
            <a:r>
              <a:rPr lang="es-ES" dirty="0" smtClean="0"/>
              <a:t>/libGLES_mali.so"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   </a:t>
            </a:r>
            <a:r>
              <a:rPr lang="es-ES" dirty="0" err="1" smtClean="0">
                <a:effectLst/>
              </a:rPr>
              <a:t>System.</a:t>
            </a:r>
            <a:r>
              <a:rPr lang="es-ES" dirty="0" err="1" smtClean="0"/>
              <a:t>loadLibrary</a:t>
            </a:r>
            <a:r>
              <a:rPr lang="es-ES" dirty="0" smtClean="0">
                <a:effectLst/>
              </a:rPr>
              <a:t>(</a:t>
            </a:r>
            <a:r>
              <a:rPr lang="es-ES" dirty="0" smtClean="0"/>
              <a:t>"</a:t>
            </a:r>
            <a:r>
              <a:rPr lang="es-ES" dirty="0" err="1" smtClean="0"/>
              <a:t>grayscale</a:t>
            </a:r>
            <a:r>
              <a:rPr lang="es-ES" dirty="0" smtClean="0"/>
              <a:t>"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   } </a:t>
            </a:r>
          </a:p>
          <a:p>
            <a:r>
              <a:rPr lang="es-ES" b="1" dirty="0" smtClean="0"/>
              <a:t>   catch ….</a:t>
            </a:r>
          </a:p>
          <a:p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  </a:t>
            </a:r>
            <a:r>
              <a:rPr lang="es-ES" dirty="0" err="1" smtClean="0"/>
              <a:t>opencl</a:t>
            </a:r>
            <a:r>
              <a:rPr lang="es-ES" dirty="0" err="1" smtClean="0">
                <a:effectLst/>
              </a:rPr>
              <a:t>Grayscale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</a:p>
          <a:p>
            <a:r>
              <a:rPr lang="es-ES" dirty="0" smtClean="0">
                <a:effectLst/>
              </a:rPr>
              <a:t>}</a:t>
            </a:r>
          </a:p>
          <a:p>
            <a:endParaRPr lang="es-ES" dirty="0" smtClean="0">
              <a:effectLst/>
            </a:endParaRPr>
          </a:p>
          <a:p>
            <a:r>
              <a:rPr lang="es-ES" b="1" dirty="0" err="1" smtClean="0">
                <a:effectLst/>
              </a:rPr>
              <a:t>public</a:t>
            </a:r>
            <a:r>
              <a:rPr lang="es-ES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native</a:t>
            </a:r>
            <a:r>
              <a:rPr lang="es-ES" dirty="0" smtClean="0">
                <a:effectLst/>
              </a:rPr>
              <a:t> </a:t>
            </a:r>
            <a:r>
              <a:rPr lang="es-ES" b="1" dirty="0" err="1" smtClean="0"/>
              <a:t>void</a:t>
            </a:r>
            <a:r>
              <a:rPr lang="es-ES" dirty="0" smtClean="0">
                <a:effectLst/>
              </a:rPr>
              <a:t> </a:t>
            </a:r>
            <a:r>
              <a:rPr lang="es-ES" b="1" dirty="0" err="1" smtClean="0"/>
              <a:t>openclGrayscale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Bitmap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bitmapin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Bitmap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bitmapout</a:t>
            </a:r>
            <a:r>
              <a:rPr lang="es-ES" dirty="0" smtClean="0">
                <a:effectLst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8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2130</TotalTime>
  <Words>3499</Words>
  <Application>Microsoft Office PowerPoint</Application>
  <PresentationFormat>Presentación en pantalla (4:3)</PresentationFormat>
  <Paragraphs>615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Claridad</vt:lpstr>
      <vt:lpstr>Paralldroid</vt:lpstr>
      <vt:lpstr>Introduction</vt:lpstr>
      <vt:lpstr>Android Programming Models</vt:lpstr>
      <vt:lpstr>Android Programming Models</vt:lpstr>
      <vt:lpstr>Android Programming Models</vt:lpstr>
      <vt:lpstr>Android Programming Models</vt:lpstr>
      <vt:lpstr>Android Programming Models</vt:lpstr>
      <vt:lpstr>Android Programming Models</vt:lpstr>
      <vt:lpstr>Android Programming Models</vt:lpstr>
      <vt:lpstr>Android Programming Models</vt:lpstr>
      <vt:lpstr>Paralldroid</vt:lpstr>
      <vt:lpstr>Paralldroid</vt:lpstr>
      <vt:lpstr>Paralldroid</vt:lpstr>
      <vt:lpstr>Paralldroid</vt:lpstr>
      <vt:lpstr>Paralldroid</vt:lpstr>
      <vt:lpstr>Paralldroid </vt:lpstr>
      <vt:lpstr>Paralldroid </vt:lpstr>
      <vt:lpstr>Paralldroid </vt:lpstr>
      <vt:lpstr>Paralldroid </vt:lpstr>
      <vt:lpstr>Paralldroid </vt:lpstr>
      <vt:lpstr>Paralldroid </vt:lpstr>
      <vt:lpstr>Paralldroid</vt:lpstr>
      <vt:lpstr>Paralldroid</vt:lpstr>
      <vt:lpstr>Paralldroid</vt:lpstr>
      <vt:lpstr>Paralldroid</vt:lpstr>
      <vt:lpstr>Paralldroid</vt:lpstr>
      <vt:lpstr>Paralldroid</vt:lpstr>
      <vt:lpstr>Computational Result</vt:lpstr>
      <vt:lpstr>Computational Result</vt:lpstr>
      <vt:lpstr>AOSP Benchmark problems</vt:lpstr>
      <vt:lpstr>General convolve</vt:lpstr>
      <vt:lpstr>Conclusion</vt:lpstr>
      <vt:lpstr>Future work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Paralldroid</dc:title>
  <dc:creator>Alejandro</dc:creator>
  <cp:lastModifiedBy>Alejandro</cp:lastModifiedBy>
  <cp:revision>165</cp:revision>
  <dcterms:created xsi:type="dcterms:W3CDTF">2013-05-13T09:10:58Z</dcterms:created>
  <dcterms:modified xsi:type="dcterms:W3CDTF">2013-08-23T14:26:06Z</dcterms:modified>
</cp:coreProperties>
</file>