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93" r:id="rId2"/>
    <p:sldId id="374" r:id="rId3"/>
    <p:sldId id="326" r:id="rId4"/>
    <p:sldId id="435" r:id="rId5"/>
    <p:sldId id="515" r:id="rId6"/>
    <p:sldId id="433" r:id="rId7"/>
    <p:sldId id="441" r:id="rId8"/>
    <p:sldId id="464" r:id="rId9"/>
    <p:sldId id="442" r:id="rId10"/>
    <p:sldId id="519" r:id="rId11"/>
    <p:sldId id="453" r:id="rId12"/>
    <p:sldId id="305" r:id="rId13"/>
    <p:sldId id="521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325" r:id="rId26"/>
    <p:sldId id="314" r:id="rId27"/>
    <p:sldId id="380" r:id="rId28"/>
    <p:sldId id="382" r:id="rId29"/>
    <p:sldId id="367" r:id="rId30"/>
    <p:sldId id="368" r:id="rId31"/>
    <p:sldId id="369" r:id="rId32"/>
    <p:sldId id="370" r:id="rId33"/>
    <p:sldId id="371" r:id="rId34"/>
    <p:sldId id="372" r:id="rId35"/>
    <p:sldId id="417" r:id="rId36"/>
    <p:sldId id="468" r:id="rId37"/>
    <p:sldId id="328" r:id="rId38"/>
    <p:sldId id="383" r:id="rId39"/>
    <p:sldId id="384" r:id="rId40"/>
    <p:sldId id="343" r:id="rId41"/>
    <p:sldId id="386" r:id="rId42"/>
    <p:sldId id="353" r:id="rId43"/>
    <p:sldId id="313" r:id="rId44"/>
    <p:sldId id="349" r:id="rId45"/>
    <p:sldId id="411" r:id="rId46"/>
    <p:sldId id="418" r:id="rId47"/>
    <p:sldId id="420" r:id="rId48"/>
    <p:sldId id="516" r:id="rId49"/>
    <p:sldId id="517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80" r:id="rId59"/>
    <p:sldId id="402" r:id="rId60"/>
    <p:sldId id="470" r:id="rId61"/>
    <p:sldId id="484" r:id="rId62"/>
    <p:sldId id="482" r:id="rId63"/>
    <p:sldId id="486" r:id="rId64"/>
    <p:sldId id="518" r:id="rId65"/>
    <p:sldId id="496" r:id="rId66"/>
    <p:sldId id="489" r:id="rId67"/>
    <p:sldId id="490" r:id="rId68"/>
    <p:sldId id="491" r:id="rId69"/>
    <p:sldId id="492" r:id="rId70"/>
    <p:sldId id="493" r:id="rId71"/>
    <p:sldId id="488" r:id="rId72"/>
    <p:sldId id="404" r:id="rId73"/>
    <p:sldId id="512" r:id="rId74"/>
    <p:sldId id="350" r:id="rId75"/>
    <p:sldId id="390" r:id="rId76"/>
    <p:sldId id="520" r:id="rId77"/>
    <p:sldId id="391" r:id="rId78"/>
    <p:sldId id="406" r:id="rId79"/>
    <p:sldId id="392" r:id="rId80"/>
    <p:sldId id="513" r:id="rId81"/>
    <p:sldId id="424" r:id="rId82"/>
    <p:sldId id="514" r:id="rId83"/>
    <p:sldId id="505" r:id="rId84"/>
    <p:sldId id="509" r:id="rId85"/>
    <p:sldId id="510" r:id="rId86"/>
    <p:sldId id="511" r:id="rId87"/>
    <p:sldId id="351" r:id="rId88"/>
    <p:sldId id="445" r:id="rId89"/>
    <p:sldId id="410" r:id="rId90"/>
    <p:sldId id="407" r:id="rId91"/>
  </p:sldIdLst>
  <p:sldSz cx="10058400" cy="7315200"/>
  <p:notesSz cx="6858000" cy="9144000"/>
  <p:defaultTextStyle>
    <a:defPPr>
      <a:defRPr lang="en-US"/>
    </a:defPPr>
    <a:lvl1pPr marL="0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724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447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4171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894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618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8341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3065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7789" algn="l" defTabSz="57472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5770F"/>
    <a:srgbClr val="EC700A"/>
    <a:srgbClr val="008000"/>
    <a:srgbClr val="008050"/>
    <a:srgbClr val="4AAA25"/>
    <a:srgbClr val="1FC715"/>
    <a:srgbClr val="DA0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778" autoAdjust="0"/>
    <p:restoredTop sz="62633" autoAdjust="0"/>
  </p:normalViewPr>
  <p:slideViewPr>
    <p:cSldViewPr snapToGrid="0" snapToObjects="1" showGuides="1">
      <p:cViewPr>
        <p:scale>
          <a:sx n="50" d="100"/>
          <a:sy n="50" d="100"/>
        </p:scale>
        <p:origin x="-1494" y="-72"/>
      </p:cViewPr>
      <p:guideLst>
        <p:guide orient="horz" pos="2304"/>
        <p:guide pos="2974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100" d="100"/>
        <a:sy n="100" d="100"/>
      </p:scale>
      <p:origin x="0" y="7674"/>
    </p:cViewPr>
  </p:sorterViewPr>
  <p:notesViewPr>
    <p:cSldViewPr snapToGrid="0" snapToObjects="1">
      <p:cViewPr varScale="1">
        <p:scale>
          <a:sx n="99" d="100"/>
          <a:sy n="99" d="100"/>
        </p:scale>
        <p:origin x="-59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09E18-67E3-4333-8722-35224FE0EF6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5E546-C692-4475-BA7B-148714FA3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7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AD96-007F-574E-927B-C88F3FC1CC1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1563" y="685800"/>
            <a:ext cx="4714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D3F94-6527-6D4F-A210-183F798DA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0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40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2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87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2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40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6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9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0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2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9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32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6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0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29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84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5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1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67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32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54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3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37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03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83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04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36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77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138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9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20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03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228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69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49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61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12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45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13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989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754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1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93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18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272456"/>
            <a:ext cx="8549640" cy="156802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145280"/>
            <a:ext cx="70408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38510" y="430107"/>
            <a:ext cx="3394710" cy="91541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30107"/>
            <a:ext cx="10016490" cy="91541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700694"/>
            <a:ext cx="8549640" cy="145288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100495"/>
            <a:ext cx="8549640" cy="1600199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7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4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8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6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8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3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77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762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37453"/>
            <a:ext cx="4444207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24" indent="0">
              <a:buNone/>
              <a:defRPr sz="2500" b="1"/>
            </a:lvl2pPr>
            <a:lvl3pPr marL="1149447" indent="0">
              <a:buNone/>
              <a:defRPr sz="2300" b="1"/>
            </a:lvl3pPr>
            <a:lvl4pPr marL="1724171" indent="0">
              <a:buNone/>
              <a:defRPr sz="2000" b="1"/>
            </a:lvl4pPr>
            <a:lvl5pPr marL="2298894" indent="0">
              <a:buNone/>
              <a:defRPr sz="2000" b="1"/>
            </a:lvl5pPr>
            <a:lvl6pPr marL="2873618" indent="0">
              <a:buNone/>
              <a:defRPr sz="2000" b="1"/>
            </a:lvl6pPr>
            <a:lvl7pPr marL="3448341" indent="0">
              <a:buNone/>
              <a:defRPr sz="2000" b="1"/>
            </a:lvl7pPr>
            <a:lvl8pPr marL="4023065" indent="0">
              <a:buNone/>
              <a:defRPr sz="2000" b="1"/>
            </a:lvl8pPr>
            <a:lvl9pPr marL="4597789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319868"/>
            <a:ext cx="4444207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637453"/>
            <a:ext cx="4445953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24" indent="0">
              <a:buNone/>
              <a:defRPr sz="2500" b="1"/>
            </a:lvl2pPr>
            <a:lvl3pPr marL="1149447" indent="0">
              <a:buNone/>
              <a:defRPr sz="2300" b="1"/>
            </a:lvl3pPr>
            <a:lvl4pPr marL="1724171" indent="0">
              <a:buNone/>
              <a:defRPr sz="2000" b="1"/>
            </a:lvl4pPr>
            <a:lvl5pPr marL="2298894" indent="0">
              <a:buNone/>
              <a:defRPr sz="2000" b="1"/>
            </a:lvl5pPr>
            <a:lvl6pPr marL="2873618" indent="0">
              <a:buNone/>
              <a:defRPr sz="2000" b="1"/>
            </a:lvl6pPr>
            <a:lvl7pPr marL="3448341" indent="0">
              <a:buNone/>
              <a:defRPr sz="2000" b="1"/>
            </a:lvl7pPr>
            <a:lvl8pPr marL="4023065" indent="0">
              <a:buNone/>
              <a:defRPr sz="2000" b="1"/>
            </a:lvl8pPr>
            <a:lvl9pPr marL="4597789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319868"/>
            <a:ext cx="4445953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91253"/>
            <a:ext cx="3309145" cy="123952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91255"/>
            <a:ext cx="5622925" cy="6243321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530775"/>
            <a:ext cx="3309145" cy="5003801"/>
          </a:xfrm>
        </p:spPr>
        <p:txBody>
          <a:bodyPr/>
          <a:lstStyle>
            <a:lvl1pPr marL="0" indent="0">
              <a:buNone/>
              <a:defRPr sz="1800"/>
            </a:lvl1pPr>
            <a:lvl2pPr marL="574724" indent="0">
              <a:buNone/>
              <a:defRPr sz="1500"/>
            </a:lvl2pPr>
            <a:lvl3pPr marL="1149447" indent="0">
              <a:buNone/>
              <a:defRPr sz="1300"/>
            </a:lvl3pPr>
            <a:lvl4pPr marL="1724171" indent="0">
              <a:buNone/>
              <a:defRPr sz="1100"/>
            </a:lvl4pPr>
            <a:lvl5pPr marL="2298894" indent="0">
              <a:buNone/>
              <a:defRPr sz="1100"/>
            </a:lvl5pPr>
            <a:lvl6pPr marL="2873618" indent="0">
              <a:buNone/>
              <a:defRPr sz="1100"/>
            </a:lvl6pPr>
            <a:lvl7pPr marL="3448341" indent="0">
              <a:buNone/>
              <a:defRPr sz="1100"/>
            </a:lvl7pPr>
            <a:lvl8pPr marL="4023065" indent="0">
              <a:buNone/>
              <a:defRPr sz="1100"/>
            </a:lvl8pPr>
            <a:lvl9pPr marL="459778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120641"/>
            <a:ext cx="6035040" cy="60452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53627"/>
            <a:ext cx="6035040" cy="4389120"/>
          </a:xfrm>
        </p:spPr>
        <p:txBody>
          <a:bodyPr/>
          <a:lstStyle>
            <a:lvl1pPr marL="0" indent="0">
              <a:buNone/>
              <a:defRPr sz="4100"/>
            </a:lvl1pPr>
            <a:lvl2pPr marL="574724" indent="0">
              <a:buNone/>
              <a:defRPr sz="3600"/>
            </a:lvl2pPr>
            <a:lvl3pPr marL="1149447" indent="0">
              <a:buNone/>
              <a:defRPr sz="3000"/>
            </a:lvl3pPr>
            <a:lvl4pPr marL="1724171" indent="0">
              <a:buNone/>
              <a:defRPr sz="2500"/>
            </a:lvl4pPr>
            <a:lvl5pPr marL="2298894" indent="0">
              <a:buNone/>
              <a:defRPr sz="2500"/>
            </a:lvl5pPr>
            <a:lvl6pPr marL="2873618" indent="0">
              <a:buNone/>
              <a:defRPr sz="2500"/>
            </a:lvl6pPr>
            <a:lvl7pPr marL="3448341" indent="0">
              <a:buNone/>
              <a:defRPr sz="2500"/>
            </a:lvl7pPr>
            <a:lvl8pPr marL="4023065" indent="0">
              <a:buNone/>
              <a:defRPr sz="2500"/>
            </a:lvl8pPr>
            <a:lvl9pPr marL="459778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725162"/>
            <a:ext cx="6035040" cy="858519"/>
          </a:xfrm>
        </p:spPr>
        <p:txBody>
          <a:bodyPr/>
          <a:lstStyle>
            <a:lvl1pPr marL="0" indent="0">
              <a:buNone/>
              <a:defRPr sz="1800"/>
            </a:lvl1pPr>
            <a:lvl2pPr marL="574724" indent="0">
              <a:buNone/>
              <a:defRPr sz="1500"/>
            </a:lvl2pPr>
            <a:lvl3pPr marL="1149447" indent="0">
              <a:buNone/>
              <a:defRPr sz="1300"/>
            </a:lvl3pPr>
            <a:lvl4pPr marL="1724171" indent="0">
              <a:buNone/>
              <a:defRPr sz="1100"/>
            </a:lvl4pPr>
            <a:lvl5pPr marL="2298894" indent="0">
              <a:buNone/>
              <a:defRPr sz="1100"/>
            </a:lvl5pPr>
            <a:lvl6pPr marL="2873618" indent="0">
              <a:buNone/>
              <a:defRPr sz="1100"/>
            </a:lvl6pPr>
            <a:lvl7pPr marL="3448341" indent="0">
              <a:buNone/>
              <a:defRPr sz="1100"/>
            </a:lvl7pPr>
            <a:lvl8pPr marL="4023065" indent="0">
              <a:buNone/>
              <a:defRPr sz="1100"/>
            </a:lvl8pPr>
            <a:lvl9pPr marL="459778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06882"/>
            <a:ext cx="9052560" cy="4827694"/>
          </a:xfrm>
          <a:prstGeom prst="rect">
            <a:avLst/>
          </a:prstGeom>
        </p:spPr>
        <p:txBody>
          <a:bodyPr vert="horz" lIns="114944" tIns="57472" rIns="114944" bIns="5747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780108"/>
            <a:ext cx="2346960" cy="389467"/>
          </a:xfrm>
          <a:prstGeom prst="rect">
            <a:avLst/>
          </a:prstGeom>
        </p:spPr>
        <p:txBody>
          <a:bodyPr vert="horz" lIns="114944" tIns="57472" rIns="114944" bIns="5747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0DB4-1807-D145-9A7E-655154275129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780108"/>
            <a:ext cx="3185160" cy="389467"/>
          </a:xfrm>
          <a:prstGeom prst="rect">
            <a:avLst/>
          </a:prstGeom>
        </p:spPr>
        <p:txBody>
          <a:bodyPr vert="horz" lIns="114944" tIns="57472" rIns="114944" bIns="5747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780108"/>
            <a:ext cx="2346960" cy="389467"/>
          </a:xfrm>
          <a:prstGeom prst="rect">
            <a:avLst/>
          </a:prstGeom>
        </p:spPr>
        <p:txBody>
          <a:bodyPr vert="horz" lIns="114944" tIns="57472" rIns="114944" bIns="5747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4724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31043" indent="-431043" algn="l" defTabSz="57472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33926" indent="-359202" algn="l" defTabSz="574724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436809" indent="-287362" algn="l" defTabSz="574724" rtl="0" eaLnBrk="1" latinLnBrk="0" hangingPunct="1">
        <a:spcBef>
          <a:spcPct val="20000"/>
        </a:spcBef>
        <a:buFont typeface="Wingdings" charset="2"/>
        <a:buChar char="q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011533" indent="-287362" algn="l" defTabSz="57472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586256" indent="-287362" algn="l" defTabSz="57472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160980" indent="-287362" algn="l" defTabSz="57472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5703" indent="-287362" algn="l" defTabSz="57472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0427" indent="-287362" algn="l" defTabSz="57472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150" indent="-287362" algn="l" defTabSz="57472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724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447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4171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894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618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8341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065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7789" algn="l" defTabSz="5747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hpc.ices.utexas.edu/index.html" TargetMode="Externa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exas.edu/~jianyu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ithub.com/flame/blis" TargetMode="External"/><Relationship Id="rId4" Type="http://schemas.openxmlformats.org/officeDocument/2006/relationships/hyperlink" Target="http://www.cs.utexas.edu/~tm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526" y="1051092"/>
            <a:ext cx="8080218" cy="231935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/>
                <a:cs typeface="Helvetica"/>
              </a:rPr>
              <a:t>High-performance Implementations of Fast Matrix Multiplication with </a:t>
            </a:r>
            <a:r>
              <a:rPr lang="en-US" sz="3600" dirty="0" err="1">
                <a:latin typeface="Helvetica"/>
                <a:cs typeface="Helvetica"/>
              </a:rPr>
              <a:t>Strassen’s</a:t>
            </a:r>
            <a:r>
              <a:rPr lang="en-US" sz="3600" dirty="0">
                <a:latin typeface="Helvetica"/>
                <a:cs typeface="Helvetica"/>
              </a:rPr>
              <a:t> Algorithm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4989" y="5976422"/>
            <a:ext cx="4172311" cy="40532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5770F"/>
                </a:solidFill>
                <a:latin typeface="Helvetica"/>
                <a:cs typeface="Helvetica"/>
              </a:rPr>
              <a:t>Jianyu</a:t>
            </a:r>
            <a:r>
              <a:rPr lang="en-US" sz="3600" dirty="0" smtClean="0">
                <a:solidFill>
                  <a:srgbClr val="F5770F"/>
                </a:solidFill>
                <a:latin typeface="Helvetica"/>
                <a:cs typeface="Helvetica"/>
              </a:rPr>
              <a:t> Huang</a:t>
            </a:r>
            <a:endParaRPr lang="en-US" sz="3600" dirty="0">
              <a:solidFill>
                <a:srgbClr val="F5770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886" y="3280229"/>
            <a:ext cx="18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46342" y="343878"/>
            <a:ext cx="324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urlz MT"/>
                <a:cs typeface="Curlz MT"/>
              </a:rPr>
              <a:t>STRASSEN</a:t>
            </a:r>
            <a:endParaRPr lang="en-US" sz="8000" b="1" dirty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urlz MT"/>
              <a:cs typeface="Curlz MT"/>
            </a:endParaRPr>
          </a:p>
        </p:txBody>
      </p:sp>
      <p:pic>
        <p:nvPicPr>
          <p:cNvPr id="11" name="Picture 10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66" y="3301393"/>
            <a:ext cx="3137167" cy="96635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-620411" y="6641358"/>
            <a:ext cx="11468100" cy="647001"/>
          </a:xfrm>
          <a:prstGeom prst="rect">
            <a:avLst/>
          </a:prstGeom>
        </p:spPr>
        <p:txBody>
          <a:bodyPr vert="horz" lIns="114944" tIns="57472" rIns="114944" bIns="57472" rtlCol="0">
            <a:noAutofit/>
          </a:bodyPr>
          <a:lstStyle>
            <a:lvl1pPr marL="0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724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447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417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894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618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834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3065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7789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5770F"/>
                </a:solidFill>
              </a:rPr>
              <a:t>with </a:t>
            </a:r>
            <a:r>
              <a:rPr lang="en-US" sz="2800" dirty="0">
                <a:solidFill>
                  <a:srgbClr val="F5770F"/>
                </a:solidFill>
              </a:rPr>
              <a:t>Tyler M. Smith, Greg M. Henry, Robert A. van de </a:t>
            </a:r>
            <a:r>
              <a:rPr lang="en-US" sz="2800" dirty="0" err="1">
                <a:solidFill>
                  <a:srgbClr val="F5770F"/>
                </a:solidFill>
              </a:rPr>
              <a:t>Geijn</a:t>
            </a:r>
            <a:endParaRPr lang="en-US" sz="2800" dirty="0">
              <a:solidFill>
                <a:srgbClr val="F5770F"/>
              </a:solidFill>
            </a:endParaRPr>
          </a:p>
          <a:p>
            <a:endParaRPr lang="en-US" sz="2800" dirty="0">
              <a:solidFill>
                <a:srgbClr val="F5770F"/>
              </a:solidFill>
            </a:endParaRPr>
          </a:p>
        </p:txBody>
      </p:sp>
      <p:pic>
        <p:nvPicPr>
          <p:cNvPr id="4" name="Picture 2" descr="https://a54c6c5b-a-62cb3a1a-s-sites.googlegroups.com/site/ychdavid/teaching/University_of_Texas_at_Austin_logo.png?attachauth=ANoY7cppe1LQgvCz_mg2ZlRAn6MWEYX7hGAYMHIcymrFrZOBoj_BsS_wGoYNs_O9l9-8AKAcVtmCLq70CcNadYO55Xcp68vKUo0S6ZUu8CbDKCzr66ErhfnySMRCvzhfX3aVBzoCuVPfqBgzAo4dCFwn3bud2kEXDY_B6wTWkjdaI_iKF83Oq2QsDDL2wIoTqq1jOkbAslcK-U8BohUV-CvwmdmsbUIqkVDcdAkZp30VWmSzi1fEd6L2Da31OtQsEkKw-xdFy030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18" y="4267752"/>
            <a:ext cx="1710951" cy="17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3" y="1354961"/>
            <a:ext cx="3137167" cy="966359"/>
          </a:xfrm>
          <a:prstGeom prst="rect">
            <a:avLst/>
          </a:prstGeom>
        </p:spPr>
      </p:pic>
      <p:pic>
        <p:nvPicPr>
          <p:cNvPr id="20" name="Picture 19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95" y="5674863"/>
            <a:ext cx="3137167" cy="96635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3896549" y="5674863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Padding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Buffers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27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027865" y="4376202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Memory movement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38" y="2970613"/>
            <a:ext cx="19882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6"/>
            <a:ext cx="22712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4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38" y="6002780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7" y="6581502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2752989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58" y="1780335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0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  <a:endParaRPr lang="en-US" sz="1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4" y="5043561"/>
            <a:ext cx="597360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3" y="4882680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68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3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3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897" y="4923624"/>
            <a:ext cx="589570" cy="678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838" y="2970613"/>
            <a:ext cx="19882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172" y="3929926"/>
            <a:ext cx="22712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4" y="5829750"/>
            <a:ext cx="9392989" cy="46673"/>
          </a:xfrm>
          <a:prstGeom prst="rect">
            <a:avLst/>
          </a:prstGeom>
        </p:spPr>
      </p:pic>
      <p:pic>
        <p:nvPicPr>
          <p:cNvPr id="17" name="Picture 16" descr="square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5" y="2908118"/>
            <a:ext cx="1721687" cy="436428"/>
          </a:xfrm>
          <a:prstGeom prst="rect">
            <a:avLst/>
          </a:prstGeom>
        </p:spPr>
      </p:pic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3" y="1354961"/>
            <a:ext cx="3137167" cy="966359"/>
          </a:xfrm>
          <a:prstGeom prst="rect">
            <a:avLst/>
          </a:prstGeom>
        </p:spPr>
      </p:pic>
      <p:pic>
        <p:nvPicPr>
          <p:cNvPr id="19" name="Picture 18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3"/>
            <a:ext cx="2680962" cy="841830"/>
          </a:xfrm>
          <a:prstGeom prst="rect">
            <a:avLst/>
          </a:prstGeom>
        </p:spPr>
      </p:pic>
      <p:pic>
        <p:nvPicPr>
          <p:cNvPr id="20" name="Picture 19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95" y="5674863"/>
            <a:ext cx="3137167" cy="9663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838" y="6002780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7" y="6581502"/>
            <a:ext cx="9388966" cy="47229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2752989"/>
            <a:ext cx="9388965" cy="481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3896549" y="5674863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Padding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Buffers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50271" y="6026972"/>
            <a:ext cx="365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AAA25"/>
                </a:solidFill>
                <a:latin typeface="Helvetica"/>
                <a:cs typeface="Helvetica"/>
              </a:rPr>
              <a:t>Can be data </a:t>
            </a:r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p</a:t>
            </a:r>
            <a:r>
              <a:rPr lang="en-US" sz="2000" b="1" dirty="0" smtClean="0">
                <a:solidFill>
                  <a:srgbClr val="4AAA25"/>
                </a:solidFill>
                <a:latin typeface="Helvetica"/>
                <a:cs typeface="Helvetica"/>
              </a:rPr>
              <a:t>arallelism </a:t>
            </a:r>
            <a:endParaRPr lang="en-US" sz="2000" b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18458" y="1780335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27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027865" y="4376202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Memory movement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29439" y="3912390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  <a:endParaRPr lang="en-US" sz="1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4" y="5043561"/>
            <a:ext cx="597360" cy="5973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2743" y="4882680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09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6" y="2914348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68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3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3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2" y="3830741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2" y="5043561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29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Standard Matrix-matrix multiplication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High-performance Implementations</a:t>
            </a:r>
          </a:p>
          <a:p>
            <a:r>
              <a:rPr lang="en-US" dirty="0" smtClean="0"/>
              <a:t>Theoretical Model and Analysis</a:t>
            </a:r>
          </a:p>
          <a:p>
            <a:r>
              <a:rPr lang="en-US" dirty="0" smtClean="0"/>
              <a:t>Performance Experiments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Level-3 BLAS matrix-matrix multiplication (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84" y="1450192"/>
            <a:ext cx="9481173" cy="4827694"/>
          </a:xfrm>
        </p:spPr>
        <p:txBody>
          <a:bodyPr/>
          <a:lstStyle/>
          <a:p>
            <a:r>
              <a:rPr lang="en-US" sz="2800" dirty="0" smtClean="0"/>
              <a:t>(General) matrix-matrix multiplication (GEMM) is supported in the level-3 BLAS* interface as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Ignoring </a:t>
            </a:r>
            <a:r>
              <a:rPr lang="en-US" sz="2800" dirty="0" err="1" smtClean="0"/>
              <a:t>transa</a:t>
            </a:r>
            <a:r>
              <a:rPr lang="en-US" sz="2800" dirty="0"/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transb</a:t>
            </a:r>
            <a:r>
              <a:rPr lang="en-US" sz="2800" dirty="0" smtClean="0"/>
              <a:t>, GEMM computes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We consider the simplified version of GEMM</a:t>
            </a:r>
            <a:endParaRPr lang="en-US" sz="2400" dirty="0"/>
          </a:p>
        </p:txBody>
      </p:sp>
      <p:pic>
        <p:nvPicPr>
          <p:cNvPr id="6" name="Picture 5" descr="Screen Shot 2016-04-17 at 4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2" y="2399187"/>
            <a:ext cx="5309538" cy="1259793"/>
          </a:xfrm>
          <a:prstGeom prst="rect">
            <a:avLst/>
          </a:prstGeom>
        </p:spPr>
      </p:pic>
      <p:pic>
        <p:nvPicPr>
          <p:cNvPr id="7" name="Picture 6" descr="Screen Shot 2016-04-17 at 4.55.2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8" b="51876"/>
          <a:stretch/>
        </p:blipFill>
        <p:spPr>
          <a:xfrm>
            <a:off x="2734543" y="4286049"/>
            <a:ext cx="3123725" cy="631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" y="6908375"/>
            <a:ext cx="955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 err="1" smtClean="0">
                <a:latin typeface="Times"/>
                <a:cs typeface="Times"/>
              </a:rPr>
              <a:t>Dongarra</a:t>
            </a:r>
            <a:r>
              <a:rPr lang="en-US" sz="1200" dirty="0">
                <a:latin typeface="Times"/>
                <a:cs typeface="Times"/>
              </a:rPr>
              <a:t>, Jack J., et al. "A set of level 3 basic linear algebra </a:t>
            </a:r>
            <a:r>
              <a:rPr lang="en-US" sz="1200" dirty="0" err="1">
                <a:latin typeface="Times"/>
                <a:cs typeface="Times"/>
              </a:rPr>
              <a:t>subprograms."</a:t>
            </a:r>
            <a:r>
              <a:rPr lang="en-US" sz="1200" i="1" dirty="0" err="1">
                <a:latin typeface="Times"/>
                <a:cs typeface="Times"/>
              </a:rPr>
              <a:t>ACM</a:t>
            </a:r>
            <a:r>
              <a:rPr lang="en-US" sz="1200" i="1" dirty="0">
                <a:latin typeface="Times"/>
                <a:cs typeface="Times"/>
              </a:rPr>
              <a:t> Transactions on Mathematical Software (TOMS)</a:t>
            </a:r>
            <a:r>
              <a:rPr lang="en-US" sz="1200" dirty="0">
                <a:latin typeface="Times"/>
                <a:cs typeface="Times"/>
              </a:rPr>
              <a:t> 16.1 (1990): 1-17.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1" name="Picture 10" descr="Screen Shot 2016-04-17 at 5.07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87" y="5754297"/>
            <a:ext cx="2501927" cy="4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47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</a:t>
            </a:r>
            <a:r>
              <a:rPr lang="en-US" sz="2000" dirty="0" smtClean="0"/>
              <a:t>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BLIS </a:t>
            </a:r>
            <a:r>
              <a:rPr lang="en-US" sz="2000" dirty="0"/>
              <a:t>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/>
              <a:t>BLIS opens the black box of GEMM, leading to many applications built on BLIS.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268" y="2237702"/>
            <a:ext cx="9299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Field Van </a:t>
            </a:r>
            <a:r>
              <a:rPr lang="en-US" sz="1300" dirty="0">
                <a:latin typeface="Times"/>
                <a:cs typeface="Times"/>
              </a:rPr>
              <a:t>Zee, and Robert </a:t>
            </a:r>
            <a:r>
              <a:rPr lang="en-US" sz="1300" dirty="0" smtClean="0">
                <a:latin typeface="Times"/>
                <a:cs typeface="Times"/>
              </a:rPr>
              <a:t>van </a:t>
            </a:r>
            <a:r>
              <a:rPr lang="en-US" sz="1300" dirty="0">
                <a:latin typeface="Times"/>
                <a:cs typeface="Times"/>
              </a:rPr>
              <a:t>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</a:t>
            </a:r>
            <a:r>
              <a:rPr lang="en-US" sz="1300" dirty="0" smtClean="0">
                <a:latin typeface="Times"/>
                <a:cs typeface="Times"/>
              </a:rPr>
              <a:t>“BLIS</a:t>
            </a:r>
            <a:r>
              <a:rPr lang="en-US" sz="1300" dirty="0">
                <a:latin typeface="Times"/>
                <a:cs typeface="Times"/>
              </a:rPr>
              <a:t>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</a:t>
            </a:r>
            <a:r>
              <a:rPr lang="en-US" sz="1300" i="1" dirty="0" smtClean="0">
                <a:latin typeface="Times"/>
                <a:cs typeface="Times"/>
              </a:rPr>
              <a:t>TOMS</a:t>
            </a:r>
            <a:r>
              <a:rPr lang="en-US" sz="1300" dirty="0">
                <a:latin typeface="Times"/>
                <a:cs typeface="Times"/>
              </a:rPr>
              <a:t> 41.3 (2015): 14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80" y="5972492"/>
            <a:ext cx="9299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200" dirty="0" err="1" smtClean="0">
                <a:solidFill>
                  <a:srgbClr val="7F7F7F"/>
                </a:solidFill>
                <a:latin typeface="Times"/>
                <a:cs typeface="Times"/>
              </a:rPr>
              <a:t>Chenhan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 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D. Yu, 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*</a:t>
            </a:r>
            <a:r>
              <a:rPr lang="en-US" sz="1200" b="1" dirty="0" smtClean="0">
                <a:solidFill>
                  <a:srgbClr val="000000"/>
                </a:solidFill>
                <a:latin typeface="Times"/>
                <a:cs typeface="Times"/>
              </a:rPr>
              <a:t>Jianyu </a:t>
            </a:r>
            <a:r>
              <a:rPr lang="en-US" sz="1200" b="1" dirty="0">
                <a:solidFill>
                  <a:srgbClr val="000000"/>
                </a:solidFill>
                <a:latin typeface="Times"/>
                <a:cs typeface="Times"/>
              </a:rPr>
              <a:t>Huang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Woody Austin, Bo Xiao, and George Biros. "Performance optimization for the k-nearest neighbors kernel on x86 architectures." In 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SC’15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p. 7. ACM, 2015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*</a:t>
            </a:r>
            <a:r>
              <a:rPr lang="en-US" sz="1200" b="1" dirty="0" smtClean="0">
                <a:solidFill>
                  <a:srgbClr val="000000"/>
                </a:solidFill>
                <a:latin typeface="Times"/>
                <a:cs typeface="Times"/>
              </a:rPr>
              <a:t>Jianyu Huang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, Tyler Smith, Greg Henry, and Robert van de </a:t>
            </a:r>
            <a:r>
              <a:rPr lang="en-US" sz="1200" dirty="0" err="1" smtClean="0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. “</a:t>
            </a:r>
            <a:r>
              <a:rPr lang="en-US" sz="1200" dirty="0" err="1" smtClean="0">
                <a:solidFill>
                  <a:srgbClr val="7F7F7F"/>
                </a:solidFill>
                <a:latin typeface="Times"/>
                <a:cs typeface="Times"/>
              </a:rPr>
              <a:t>Strassen’s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 Algorithm Reloaded.” In submission to </a:t>
            </a:r>
            <a:r>
              <a:rPr lang="en-US" sz="1200" i="1" dirty="0" smtClean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Devin Matthews, Field Van Zee, and Robert van de </a:t>
            </a:r>
            <a:r>
              <a:rPr lang="en-US" sz="1200" dirty="0" err="1" smtClean="0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 smtClean="0">
                <a:solidFill>
                  <a:srgbClr val="7F7F7F"/>
                </a:solidFill>
                <a:latin typeface="Times"/>
                <a:cs typeface="Times"/>
              </a:rPr>
              <a:t>. “High-Performance Tensor Contraction without BLAS.” In submission to </a:t>
            </a:r>
            <a:r>
              <a:rPr lang="en-US" sz="1200" i="1" dirty="0" smtClean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  <a:endParaRPr lang="en-US" sz="1200" i="1" dirty="0">
              <a:solidFill>
                <a:srgbClr val="7F7F7F"/>
              </a:solidFill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856" y="5810250"/>
            <a:ext cx="9555908" cy="120015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907" y="3565381"/>
            <a:ext cx="92994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</a:t>
            </a:r>
            <a:r>
              <a:rPr lang="en-US" sz="1300" dirty="0" smtClean="0">
                <a:latin typeface="Times"/>
                <a:cs typeface="Times"/>
              </a:rPr>
              <a:t>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</a:t>
            </a:r>
            <a:r>
              <a:rPr lang="en-US" sz="1300" dirty="0" smtClean="0">
                <a:latin typeface="Times"/>
                <a:cs typeface="Times"/>
              </a:rPr>
              <a:t>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</a:t>
            </a:r>
            <a:r>
              <a:rPr lang="en-US" sz="1300" dirty="0" smtClean="0">
                <a:latin typeface="Times"/>
                <a:cs typeface="Times"/>
              </a:rPr>
              <a:t>.</a:t>
            </a:r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53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47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BLIS 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r>
              <a:rPr lang="en-US" sz="2000" dirty="0" smtClean="0"/>
              <a:t> opens the black box of </a:t>
            </a:r>
            <a:r>
              <a:rPr lang="en-US" sz="2000" dirty="0" smtClean="0">
                <a:solidFill>
                  <a:srgbClr val="FF0000"/>
                </a:solidFill>
              </a:rPr>
              <a:t>GEMM</a:t>
            </a:r>
            <a:r>
              <a:rPr lang="en-US" sz="2000" dirty="0" smtClean="0"/>
              <a:t>, leading to many applications built on BLIS.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09080" y="6220142"/>
            <a:ext cx="929949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300" dirty="0" err="1" smtClean="0">
                <a:latin typeface="Times"/>
                <a:cs typeface="Times"/>
              </a:rPr>
              <a:t>Chenhan</a:t>
            </a:r>
            <a:r>
              <a:rPr lang="en-US" sz="1300" dirty="0" smtClean="0">
                <a:latin typeface="Times"/>
                <a:cs typeface="Times"/>
              </a:rPr>
              <a:t> </a:t>
            </a:r>
            <a:r>
              <a:rPr lang="en-US" sz="1300" dirty="0">
                <a:latin typeface="Times"/>
                <a:cs typeface="Times"/>
              </a:rPr>
              <a:t>D. Yu,</a:t>
            </a:r>
            <a:r>
              <a:rPr lang="en-US" sz="1300" b="1" dirty="0">
                <a:latin typeface="Times"/>
                <a:cs typeface="Times"/>
              </a:rPr>
              <a:t> </a:t>
            </a:r>
            <a:r>
              <a:rPr lang="en-US" sz="1300" b="1" dirty="0" smtClean="0">
                <a:latin typeface="Times"/>
                <a:cs typeface="Times"/>
              </a:rPr>
              <a:t>*Jianyu </a:t>
            </a:r>
            <a:r>
              <a:rPr lang="en-US" sz="1300" b="1" dirty="0">
                <a:latin typeface="Times"/>
                <a:cs typeface="Times"/>
              </a:rPr>
              <a:t>Huang,</a:t>
            </a:r>
            <a:r>
              <a:rPr lang="en-US" sz="1300" dirty="0">
                <a:latin typeface="Times"/>
                <a:cs typeface="Times"/>
              </a:rPr>
              <a:t> Woody Austin, Bo Xiao, and George Biros. "Performance optimization for the k-nearest neighbors kernel on x86 architectures." In </a:t>
            </a:r>
            <a:r>
              <a:rPr lang="en-US" sz="1300" i="1" dirty="0">
                <a:latin typeface="Times"/>
                <a:cs typeface="Times"/>
              </a:rPr>
              <a:t>SC’15</a:t>
            </a:r>
            <a:r>
              <a:rPr lang="en-US" sz="1300" dirty="0">
                <a:latin typeface="Times"/>
                <a:cs typeface="Times"/>
              </a:rPr>
              <a:t>, p. 7. ACM, 2015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*</a:t>
            </a:r>
            <a:r>
              <a:rPr lang="en-US" sz="1300" b="1" dirty="0" smtClean="0">
                <a:latin typeface="Times"/>
                <a:cs typeface="Times"/>
              </a:rPr>
              <a:t>Jianyu Huang</a:t>
            </a:r>
            <a:r>
              <a:rPr lang="en-US" sz="1300" dirty="0" smtClean="0">
                <a:latin typeface="Times"/>
                <a:cs typeface="Times"/>
              </a:rPr>
              <a:t>, Tyler Smith, Greg Henry, and Robert van de </a:t>
            </a:r>
            <a:r>
              <a:rPr lang="en-US" sz="1300" dirty="0" err="1" smtClean="0">
                <a:latin typeface="Times"/>
                <a:cs typeface="Times"/>
              </a:rPr>
              <a:t>Geijn</a:t>
            </a:r>
            <a:r>
              <a:rPr lang="en-US" sz="1300" dirty="0" smtClean="0">
                <a:latin typeface="Times"/>
                <a:cs typeface="Times"/>
              </a:rPr>
              <a:t>. “</a:t>
            </a:r>
            <a:r>
              <a:rPr lang="en-US" sz="1300" dirty="0" err="1" smtClean="0">
                <a:latin typeface="Times"/>
                <a:cs typeface="Times"/>
              </a:rPr>
              <a:t>Strassen’s</a:t>
            </a:r>
            <a:r>
              <a:rPr lang="en-US" sz="1300" dirty="0" smtClean="0">
                <a:latin typeface="Times"/>
                <a:cs typeface="Times"/>
              </a:rPr>
              <a:t> Algorithm Reloaded.” In submission to </a:t>
            </a:r>
            <a:r>
              <a:rPr lang="en-US" sz="1300" i="1" dirty="0" smtClean="0">
                <a:latin typeface="Times"/>
                <a:cs typeface="Times"/>
              </a:rPr>
              <a:t>SC’16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Devin Matthews, Field Van Zee, and Robert van de </a:t>
            </a:r>
            <a:r>
              <a:rPr lang="en-US" sz="1300" dirty="0" err="1" smtClean="0">
                <a:latin typeface="Times"/>
                <a:cs typeface="Times"/>
              </a:rPr>
              <a:t>Geijn</a:t>
            </a:r>
            <a:r>
              <a:rPr lang="en-US" sz="1300" dirty="0" smtClean="0">
                <a:latin typeface="Times"/>
                <a:cs typeface="Times"/>
              </a:rPr>
              <a:t>. “High-Performance Tensor Contraction without BLAS.” In submission to </a:t>
            </a:r>
            <a:r>
              <a:rPr lang="en-US" sz="1300" i="1" dirty="0" smtClean="0">
                <a:latin typeface="Times"/>
                <a:cs typeface="Times"/>
              </a:rPr>
              <a:t>SC’16</a:t>
            </a:r>
            <a:endParaRPr lang="en-US" sz="1300" i="1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268" y="2237702"/>
            <a:ext cx="9299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Field Van </a:t>
            </a:r>
            <a:r>
              <a:rPr lang="en-US" sz="1300" dirty="0">
                <a:latin typeface="Times"/>
                <a:cs typeface="Times"/>
              </a:rPr>
              <a:t>Zee, and Robert </a:t>
            </a:r>
            <a:r>
              <a:rPr lang="en-US" sz="1300" dirty="0" smtClean="0">
                <a:latin typeface="Times"/>
                <a:cs typeface="Times"/>
              </a:rPr>
              <a:t>van </a:t>
            </a:r>
            <a:r>
              <a:rPr lang="en-US" sz="1300" dirty="0">
                <a:latin typeface="Times"/>
                <a:cs typeface="Times"/>
              </a:rPr>
              <a:t>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</a:t>
            </a:r>
            <a:r>
              <a:rPr lang="en-US" sz="1300" dirty="0" smtClean="0">
                <a:latin typeface="Times"/>
                <a:cs typeface="Times"/>
              </a:rPr>
              <a:t>“BLIS</a:t>
            </a:r>
            <a:r>
              <a:rPr lang="en-US" sz="1300" dirty="0">
                <a:latin typeface="Times"/>
                <a:cs typeface="Times"/>
              </a:rPr>
              <a:t>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</a:t>
            </a:r>
            <a:r>
              <a:rPr lang="en-US" sz="1300" i="1" dirty="0" smtClean="0">
                <a:latin typeface="Times"/>
                <a:cs typeface="Times"/>
              </a:rPr>
              <a:t>TOMS</a:t>
            </a:r>
            <a:r>
              <a:rPr lang="en-US" sz="1300" dirty="0">
                <a:latin typeface="Times"/>
                <a:cs typeface="Times"/>
              </a:rPr>
              <a:t> 41.3 (2015): 14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907" y="3565381"/>
            <a:ext cx="92994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</a:t>
            </a:r>
            <a:r>
              <a:rPr lang="en-US" sz="1300" dirty="0" smtClean="0">
                <a:latin typeface="Times"/>
                <a:cs typeface="Times"/>
              </a:rPr>
              <a:t>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</a:t>
            </a:r>
            <a:r>
              <a:rPr lang="en-US" sz="1300" dirty="0" smtClean="0">
                <a:latin typeface="Times"/>
                <a:cs typeface="Times"/>
              </a:rPr>
              <a:t>.</a:t>
            </a:r>
          </a:p>
          <a:p>
            <a:pPr marL="171450" indent="-171450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</a:t>
            </a:r>
            <a:r>
              <a:rPr lang="en-US" sz="1300" dirty="0" smtClean="0">
                <a:latin typeface="Times"/>
                <a:cs typeface="Times"/>
              </a:rPr>
              <a:t>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</a:t>
            </a:r>
            <a:r>
              <a:rPr lang="en-US" sz="1300" dirty="0" smtClean="0">
                <a:latin typeface="Times"/>
                <a:cs typeface="Times"/>
              </a:rPr>
              <a:t>.</a:t>
            </a:r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701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Hierarchy</a:t>
            </a:r>
            <a:endParaRPr lang="en-US" dirty="0"/>
          </a:p>
        </p:txBody>
      </p:sp>
      <p:sp>
        <p:nvSpPr>
          <p:cNvPr id="4" name="Extract 3"/>
          <p:cNvSpPr/>
          <p:nvPr/>
        </p:nvSpPr>
        <p:spPr>
          <a:xfrm>
            <a:off x="802064" y="1688483"/>
            <a:ext cx="5469708" cy="4746170"/>
          </a:xfrm>
          <a:prstGeom prst="flowChartExtra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noFill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64344" y="5629113"/>
            <a:ext cx="4535714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65087" y="4765513"/>
            <a:ext cx="352697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09373" y="3836599"/>
            <a:ext cx="246742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68173" y="2864141"/>
            <a:ext cx="134982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35087" y="2352996"/>
            <a:ext cx="182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Register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3160" y="3256814"/>
            <a:ext cx="116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L1 cache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9818" y="5876643"/>
            <a:ext cx="170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Main memory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25169" y="4136139"/>
            <a:ext cx="116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L2 cache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3160" y="5055238"/>
            <a:ext cx="116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L3 cache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731689" y="2864141"/>
            <a:ext cx="3100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31689" y="5639186"/>
            <a:ext cx="3100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26946" y="3077983"/>
            <a:ext cx="12060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32 KB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158754" y="2308049"/>
            <a:ext cx="344166" cy="3411320"/>
          </a:xfrm>
          <a:prstGeom prst="up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6063" y="3034583"/>
            <a:ext cx="1988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Smaller,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Faster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6946" y="3965607"/>
            <a:ext cx="12060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256 KB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5778" y="4967711"/>
            <a:ext cx="1396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25.6 MB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26946" y="5954776"/>
            <a:ext cx="1396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128 GB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8114" y="2276052"/>
            <a:ext cx="13753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AVX256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31689" y="1256837"/>
            <a:ext cx="2021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Ivy Bridge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30385" y="1257260"/>
            <a:ext cx="2021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Xeon Phi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88879" y="2276300"/>
            <a:ext cx="15830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AVX512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731689" y="1704045"/>
            <a:ext cx="3100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31689" y="6434653"/>
            <a:ext cx="3100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806079" y="3071432"/>
            <a:ext cx="12060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32 KB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74327" y="3934167"/>
            <a:ext cx="12060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512 KB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53471" y="4967711"/>
            <a:ext cx="1396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----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75415" y="5978829"/>
            <a:ext cx="13965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8 GB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570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8" grpId="0"/>
      <p:bldP spid="19" grpId="0"/>
      <p:bldP spid="20" grpId="0"/>
      <p:bldP spid="17" grpId="0"/>
      <p:bldP spid="22" grpId="0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Jianyu\Desktop\direc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ounded Rectangle 404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42" name="TextBox 2641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43" name="Right Brace 2642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4" name="Right Brace 2643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5" name="TextBox 2644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6" name="TextBox 2645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48" name="Group 2647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651" name="Group 265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653" name="Rectangle 265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4" name="TextBox 2653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6" name="Straight Connector 265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57" name="Straight Connector 265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58" name="TextBox 265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0" name="Straight Connector 265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1" name="Straight Connector 266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52" name="TextBox 265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9" name="TextBox 2648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0" name="TextBox 2649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Rectangle 402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extBox 403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406" name="TextBox 405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25" name="Picture 2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14360" y="1903241"/>
            <a:ext cx="5142364" cy="42952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819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17" name="Rectangle 2616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618" name="Group 2617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2678" name="TextBox 267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9" name="TextBox 2678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19" name="TextBox 2618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0" name="TextBox 2619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4" name="U-Turn Arrow 2633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35" name="Group 2634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2676" name="Rounded Rectangle 267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7" name="TextBox 2676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636" name="TextBox 2635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37" name="Right Brace 2636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8" name="TextBox 2637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39" name="Group 2638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2664" name="Rectangle 26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5" name="Rectangle 26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6" name="Rectangle 26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7" name="Rectangle 26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8" name="Rectangle 26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9" name="Rectangle 26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0" name="Rectangle 26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1" name="Rectangle 26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2" name="Rectangle 26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3" name="TextBox 267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4" name="TextBox 267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5" name="TextBox 26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0" name="Right Brace 2639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1" name="TextBox 2640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TextBox 410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8" name="Group 3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55" name="Picture 5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814360" y="2637630"/>
            <a:ext cx="5142364" cy="33857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6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4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r="12040"/>
          <a:stretch/>
        </p:blipFill>
        <p:spPr>
          <a:xfrm>
            <a:off x="-1" y="0"/>
            <a:ext cx="10159417" cy="731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950" y="334102"/>
            <a:ext cx="95844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urlz MT"/>
                <a:cs typeface="Curlz MT"/>
              </a:rPr>
              <a:t>STRASSEN</a:t>
            </a:r>
            <a:r>
              <a:rPr lang="en-US" sz="6000" dirty="0" smtClean="0">
                <a:latin typeface="Helvetica"/>
                <a:cs typeface="Helvetica"/>
              </a:rPr>
              <a:t>, from 30,000 feet</a:t>
            </a:r>
            <a:endParaRPr lang="en-US" sz="5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0350" y="49383"/>
            <a:ext cx="940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*Overlook of the Bay Area. Photo taken in Mission Peak Regional Preserve, Fremont, CA. Summer 2014.</a:t>
            </a:r>
            <a:endParaRPr lang="en-US" sz="1200" dirty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6-05-01 at 3.54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1725634"/>
            <a:ext cx="3108694" cy="4737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87" y="1796887"/>
            <a:ext cx="3110535" cy="4665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94" y="1180839"/>
            <a:ext cx="399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Helvetica"/>
                <a:cs typeface="Helvetica"/>
              </a:rPr>
              <a:t>Volker </a:t>
            </a:r>
            <a:r>
              <a:rPr lang="en-US" sz="1800" b="1" dirty="0" err="1" smtClean="0">
                <a:latin typeface="Helvetica"/>
                <a:cs typeface="Helvetica"/>
              </a:rPr>
              <a:t>Strassen</a:t>
            </a:r>
            <a:r>
              <a:rPr lang="en-US" sz="18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1800" b="1" dirty="0" smtClean="0">
                <a:latin typeface="Helvetica"/>
                <a:cs typeface="Helvetica"/>
              </a:rPr>
              <a:t>(Born in 1936, aged 80)</a:t>
            </a:r>
            <a:endParaRPr lang="en-US" sz="18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7794" y="1334467"/>
            <a:ext cx="399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  <a:cs typeface="Helvetica"/>
              </a:rPr>
              <a:t>Original </a:t>
            </a:r>
            <a:r>
              <a:rPr lang="en-US" sz="1800" b="1" dirty="0" err="1" smtClean="0">
                <a:latin typeface="Helvetica"/>
                <a:cs typeface="Helvetica"/>
              </a:rPr>
              <a:t>Strassen</a:t>
            </a:r>
            <a:r>
              <a:rPr lang="en-US" sz="1800" b="1" dirty="0" smtClean="0">
                <a:latin typeface="Helvetica"/>
                <a:cs typeface="Helvetica"/>
              </a:rPr>
              <a:t> Paper (1969)</a:t>
            </a:r>
            <a:endParaRPr lang="en-US" sz="1800" b="1" dirty="0">
              <a:latin typeface="Helvetica"/>
              <a:cs typeface="Helvetica"/>
            </a:endParaRPr>
          </a:p>
        </p:txBody>
      </p:sp>
      <p:pic>
        <p:nvPicPr>
          <p:cNvPr id="2050" name="Picture 2" descr="http://caat.jhsph.edu/sebin/l/a/konstanz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50707" y="1883566"/>
            <a:ext cx="1198637" cy="10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ounded Rectangle 129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76" name="TextBox 2575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7" name="Rectangle 2586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588" name="Group 2587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839" name="Rectangle 2838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0" name="Rectangle 2839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1" name="Rectangle 2840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9" name="Group 2588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26" name="Straight Arrow Connector 282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7" name="Straight Connector 282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8" name="Straight Connector 282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9" name="Straight Connector 282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0" name="Straight Connector 282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1" name="Straight Connector 283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2" name="Straight Connector 283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3" name="Straight Connector 283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4" name="Straight Connector 283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5" name="Straight Connector 283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6" name="Straight Connector 283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7" name="Straight Connector 283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8" name="Straight Connector 283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0" name="Group 2589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13" name="Straight Arrow Connector 281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4" name="Straight Connector 281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5" name="Straight Connector 281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6" name="Straight Connector 281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7" name="Straight Connector 281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8" name="Straight Connector 281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9" name="Straight Connector 281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0" name="Straight Connector 281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1" name="Straight Connector 282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2" name="Straight Connector 282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3" name="Straight Connector 282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4" name="Straight Connector 282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5" name="Straight Connector 282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1" name="Group 2590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00" name="Straight Arrow Connector 27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1" name="Straight Connector 28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2" name="Straight Connector 28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3" name="Straight Connector 28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4" name="Straight Connector 28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5" name="Straight Connector 28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6" name="Straight Connector 28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7" name="Straight Connector 28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" name="Straight Connector 28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9" name="Straight Connector 28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0" name="Straight Connector 28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1" name="Straight Connector 28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2" name="Straight Connector 28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1" name="Right Brace 2600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2" name="Right Brace 2601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3" name="TextBox 2602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06" name="Group 2605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2686" name="TextBox 268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87" name="TextBox 2686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09" name="Group 260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684" name="TextBox 268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5" name="TextBox 2684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14" name="Bent Arrow 2613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15" name="Group 2614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2680" name="Rounded Rectangle 267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81" name="TextBox 2680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616" name="TextBox 2615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21" name="Rectangle 2620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2" name="Rectangle 262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3" name="Rectangle 2622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4" name="Rectangle 2623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5" name="Rectangle 2624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6" name="Rectangle 2625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7" name="Rectangle 262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28" name="Right Brace 2627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9" name="TextBox 2628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0" name="TextBox 2629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1" name="TextBox 2630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2" name="Right Brace 2631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3" name="TextBox 2632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TextBox 402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79" name="Rectangle 78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81" name="TextBox 80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U-Turn Arrow 84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87" name="Rounded Rectangle 86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ight Brace 89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93" name="Rectangle 92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Right Brace 104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109" name="TextBox 108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0" name="Right Brace 109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Brace 110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132" name="Picture 131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4814360" y="3351409"/>
            <a:ext cx="5142364" cy="246156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40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ounded Rectangle 271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75" name="Rectangle 2574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77" name="TextBox 2576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78" name="Rectangle 2577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79" name="Rectangle 2578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0" name="Rectangle 2579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1" name="Rectangle 2580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2" name="Rectangle 2581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3" name="Rectangle 2582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4" name="Rectangle 2583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5" name="Rectangle 2584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6" name="Rectangle 2585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92" name="Rectangle 2591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3" name="Rectangle 2592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4" name="Rectangle 2593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5" name="Rectangle 2594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6" name="Rectangle 2595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7" name="Rectangle 2596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8" name="Rectangle 2597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9" name="Rectangle 2598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00" name="Group 2599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2688" name="Group 2687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87" name="Straight Connector 278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8" name="Straight Connector 278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9" name="Straight Connector 278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0" name="Straight Connector 278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1" name="Straight Connector 279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2" name="Straight Connector 279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3" name="Straight Connector 279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4" name="Straight Connector 279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5" name="Straight Connector 279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6" name="Straight Connector 279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7" name="Straight Connector 279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8" name="Straight Connector 279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9" name="Straight Arrow Connector 279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9" name="Group 2688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74" name="Straight Connector 277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5" name="Straight Connector 277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6" name="Straight Connector 277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7" name="Straight Connector 277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8" name="Straight Connector 277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9" name="Straight Connector 277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0" name="Straight Connector 277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1" name="Straight Connector 278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2" name="Straight Connector 278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3" name="Straight Connector 278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4" name="Straight Connector 278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5" name="Straight Connector 278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6" name="Straight Arrow Connector 278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0" name="Group 2689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61" name="Straight Connector 276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2" name="Straight Connector 276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3" name="Straight Connector 276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4" name="Straight Connector 276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5" name="Straight Connector 276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6" name="Straight Connector 276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7" name="Straight Connector 276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8" name="Straight Connector 276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9" name="Straight Connector 276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0" name="Straight Connector 276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1" name="Straight Connector 277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Arrow Connector 277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1" name="Group 2690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48" name="Straight Connector 274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9" name="Straight Connector 274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0" name="Straight Connector 274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1" name="Straight Connector 275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2" name="Straight Connector 275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3" name="Straight Connector 275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4" name="Straight Connector 275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5" name="Straight Connector 275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6" name="Straight Connector 275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7" name="Straight Connector 275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8" name="Straight Connector 275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9" name="Straight Connector 275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0" name="Straight Arrow Connector 275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2" name="Group 2691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35" name="Straight Connector 273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6" name="Straight Connector 273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7" name="Straight Connector 273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8" name="Straight Connector 273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9" name="Straight Connector 273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0" name="Straight Connector 273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1" name="Straight Connector 274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2" name="Straight Connector 274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3" name="Straight Connector 274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4" name="Straight Connector 274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5" name="Straight Connector 274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6" name="Straight Connector 274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7" name="Straight Arrow Connector 274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3" name="Group 2692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22" name="Straight Connector 272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3" name="Straight Connector 272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4" name="Straight Connector 272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5" name="Straight Connector 272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6" name="Straight Connector 272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7" name="Straight Connector 272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8" name="Straight Connector 272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9" name="Straight Connector 272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0" name="Straight Connector 272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1" name="Straight Connector 273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2" name="Straight Connector 273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3" name="Straight Connector 273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4" name="Straight Arrow Connector 273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4" name="Group 2693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09" name="Straight Connector 270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0" name="Straight Connector 270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1" name="Straight Connector 271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2" name="Straight Connector 271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3" name="Straight Connector 271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4" name="Straight Connector 271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5" name="Straight Connector 271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6" name="Straight Connector 271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7" name="Straight Connector 271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8" name="Straight Connector 271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9" name="Straight Connector 271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0" name="Straight Connector 271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1" name="Straight Arrow Connector 272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5" name="Group 2694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96" name="Straight Connector 269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7" name="Straight Connector 269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8" name="Straight Connector 269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9" name="Straight Connector 269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0" name="Straight Connector 269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1" name="Straight Connector 270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2" name="Straight Connector 270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3" name="Straight Connector 270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4" name="Straight Connector 270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5" name="Straight Connector 270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6" name="Straight Connector 270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7" name="Straight Connector 270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8" name="Straight Arrow Connector 270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04" name="TextBox 2603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5" name="Right Brace 2604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7" name="TextBox 2606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8" name="Right Brace 2607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10" name="Group 2609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82" name="TextBox 2681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3" name="TextBox 2682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11" name="Rounded Rectangle 2610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12" name="TextBox 2611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613" name="TextBox 2612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5" name="Rectangle 144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46" name="Group 145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47" name="Rectangle 14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51" name="Straight Arrow Connector 15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65" name="Straight Arrow Connector 16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79" name="Straight Arrow Connector 17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ight Brace 191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ight Brace 192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193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196" name="TextBox 19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199" name="TextBox 198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1" name="Bent Arrow 200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203" name="Rounded Rectangle 20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06" name="Rectangle 205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3" name="Right Brace 212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TextBox 213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Right Brace 216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221" name="Rectangle 220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22" name="Group 221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223" name="TextBox 222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U-Turn Arrow 226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229" name="Rounded Rectangle 22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31" name="TextBox 230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32" name="Right Brace 231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TextBox 232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4" name="Group 233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235" name="Rectangle 23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7" name="Right Brace 246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Box 247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251" name="TextBox 250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2" name="Right Brace 251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ight Brace 252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3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6" name="Group 255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57" name="Group 25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59" name="Rectangle 25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4" name="TextBox 263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" name="Straight Connector 26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8" name="TextBox 25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8" name="TextBox 267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273" name="TextBox 272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276" name="Picture 275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277" name="Rectangle 276"/>
          <p:cNvSpPr/>
          <p:nvPr/>
        </p:nvSpPr>
        <p:spPr>
          <a:xfrm>
            <a:off x="4814360" y="4010628"/>
            <a:ext cx="5142364" cy="155560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80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28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ounded Rectangle 358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24" name="Rectangle 2523"/>
          <p:cNvSpPr>
            <a:spLocks/>
          </p:cNvSpPr>
          <p:nvPr/>
        </p:nvSpPr>
        <p:spPr>
          <a:xfrm>
            <a:off x="1575273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555" name="Group 2554"/>
          <p:cNvGrpSpPr/>
          <p:nvPr/>
        </p:nvGrpSpPr>
        <p:grpSpPr>
          <a:xfrm>
            <a:off x="524650" y="5498040"/>
            <a:ext cx="1160055" cy="988743"/>
            <a:chOff x="1457978" y="6950927"/>
            <a:chExt cx="1160055" cy="988743"/>
          </a:xfrm>
        </p:grpSpPr>
        <p:grpSp>
          <p:nvGrpSpPr>
            <p:cNvPr id="2900" name="Group 2899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2902" name="Bent Arrow 290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3" name="Bent Arrow 290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01" name="TextBox 2900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56" name="Rectangle 2555"/>
          <p:cNvSpPr/>
          <p:nvPr/>
        </p:nvSpPr>
        <p:spPr>
          <a:xfrm>
            <a:off x="1356713" y="587739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7" name="Right Brace 2556"/>
          <p:cNvSpPr/>
          <p:nvPr/>
        </p:nvSpPr>
        <p:spPr>
          <a:xfrm rot="10800000">
            <a:off x="1263018" y="546886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8" name="TextBox 2557"/>
          <p:cNvSpPr txBox="1"/>
          <p:nvPr/>
        </p:nvSpPr>
        <p:spPr>
          <a:xfrm>
            <a:off x="1014389" y="543049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59" name="Rectangle 2558"/>
          <p:cNvSpPr>
            <a:spLocks/>
          </p:cNvSpPr>
          <p:nvPr/>
        </p:nvSpPr>
        <p:spPr>
          <a:xfrm>
            <a:off x="2262882" y="546251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60" name="Rectangle 2559"/>
          <p:cNvSpPr>
            <a:spLocks/>
          </p:cNvSpPr>
          <p:nvPr/>
        </p:nvSpPr>
        <p:spPr>
          <a:xfrm>
            <a:off x="2262882" y="546241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" name="Rectangle 2560"/>
          <p:cNvSpPr>
            <a:spLocks/>
          </p:cNvSpPr>
          <p:nvPr/>
        </p:nvSpPr>
        <p:spPr>
          <a:xfrm>
            <a:off x="2262882" y="561482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" name="Rectangle 2561"/>
          <p:cNvSpPr>
            <a:spLocks/>
          </p:cNvSpPr>
          <p:nvPr/>
        </p:nvSpPr>
        <p:spPr>
          <a:xfrm>
            <a:off x="2262882" y="576722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3" name="Group 2562"/>
          <p:cNvGrpSpPr/>
          <p:nvPr/>
        </p:nvGrpSpPr>
        <p:grpSpPr>
          <a:xfrm>
            <a:off x="2304193" y="54825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87" name="Straight Arrow Connector 288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8" name="Straight Connector 288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9" name="Straight Connector 288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0" name="Straight Connector 288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1" name="Straight Connector 289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2" name="Straight Connector 289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3" name="Straight Connector 289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4" name="Straight Connector 289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5" name="Straight Connector 289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6" name="Straight Connector 289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7" name="Straight Connector 289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8" name="Straight Connector 289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9" name="Straight Connector 289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4" name="Group 2563"/>
          <p:cNvGrpSpPr/>
          <p:nvPr/>
        </p:nvGrpSpPr>
        <p:grpSpPr>
          <a:xfrm>
            <a:off x="2304193" y="564082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74" name="Straight Arrow Connector 287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5" name="Straight Connector 287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6" name="Straight Connector 287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7" name="Straight Connector 287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8" name="Straight Connector 287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9" name="Straight Connector 287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0" name="Straight Connector 287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1" name="Straight Connector 288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2" name="Straight Connector 288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3" name="Straight Connector 288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4" name="Straight Connector 288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5" name="Straight Connector 288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6" name="Straight Connector 288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5" name="Group 2564"/>
          <p:cNvGrpSpPr/>
          <p:nvPr/>
        </p:nvGrpSpPr>
        <p:grpSpPr>
          <a:xfrm>
            <a:off x="2304193" y="578731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1" name="Straight Arrow Connector 28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2" name="Straight Connector 28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3" name="Straight Connector 28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4" name="Straight Connector 28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5" name="Straight Connector 28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6" name="Straight Connector 28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" name="Straight Connector 28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8" name="Straight Connector 28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9" name="Straight Connector 28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0" name="Straight Connector 28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1" name="Straight Connector 28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2" name="Straight Connector 28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3" name="Straight Connector 28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6" name="TextBox 2565"/>
          <p:cNvSpPr txBox="1"/>
          <p:nvPr/>
        </p:nvSpPr>
        <p:spPr>
          <a:xfrm>
            <a:off x="1813572" y="549990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67" name="Rectangle 2566"/>
          <p:cNvSpPr/>
          <p:nvPr/>
        </p:nvSpPr>
        <p:spPr>
          <a:xfrm>
            <a:off x="2976969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568" name="Group 2567"/>
          <p:cNvGrpSpPr/>
          <p:nvPr/>
        </p:nvGrpSpPr>
        <p:grpSpPr>
          <a:xfrm>
            <a:off x="1572247" y="5463658"/>
            <a:ext cx="171773" cy="457204"/>
            <a:chOff x="2505575" y="6916545"/>
            <a:chExt cx="171773" cy="457204"/>
          </a:xfrm>
        </p:grpSpPr>
        <p:sp>
          <p:nvSpPr>
            <p:cNvPr id="2857" name="Rectangle 285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8" name="Rectangle 285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9" name="Rectangle 285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0" name="Rectangle 285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9" name="Group 2568"/>
          <p:cNvGrpSpPr/>
          <p:nvPr/>
        </p:nvGrpSpPr>
        <p:grpSpPr>
          <a:xfrm>
            <a:off x="3007991" y="549588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844" name="Straight Connector 284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5" name="Straight Connector 284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6" name="Straight Connector 284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7" name="Straight Connector 284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8" name="Straight Connector 284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9" name="Straight Connector 284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0" name="Straight Connector 284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1" name="Straight Connector 285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2" name="Straight Connector 285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3" name="Straight Connector 285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4" name="Straight Connector 285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5" name="Straight Connector 285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6" name="Straight Arrow Connector 285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70" name="Right Brace 2569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1" name="TextBox 2570"/>
          <p:cNvSpPr txBox="1"/>
          <p:nvPr/>
        </p:nvSpPr>
        <p:spPr>
          <a:xfrm>
            <a:off x="1513988" y="519640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2" name="Right Brace 2571"/>
          <p:cNvSpPr/>
          <p:nvPr/>
        </p:nvSpPr>
        <p:spPr>
          <a:xfrm>
            <a:off x="3185511" y="546064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3" name="TextBox 2572"/>
          <p:cNvSpPr txBox="1"/>
          <p:nvPr/>
        </p:nvSpPr>
        <p:spPr>
          <a:xfrm>
            <a:off x="3179150" y="56132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74" name="Group 2573"/>
          <p:cNvGrpSpPr/>
          <p:nvPr/>
        </p:nvGrpSpPr>
        <p:grpSpPr>
          <a:xfrm>
            <a:off x="213373" y="5094477"/>
            <a:ext cx="4288536" cy="1944216"/>
            <a:chOff x="197259" y="4433903"/>
            <a:chExt cx="4288536" cy="1944216"/>
          </a:xfrm>
        </p:grpSpPr>
        <p:sp>
          <p:nvSpPr>
            <p:cNvPr id="2842" name="Rounded Rectangle 2841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3" name="TextBox 2842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94" name="Rectangle 393"/>
          <p:cNvSpPr/>
          <p:nvPr/>
        </p:nvSpPr>
        <p:spPr>
          <a:xfrm>
            <a:off x="436392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extBox 394"/>
          <p:cNvSpPr txBox="1"/>
          <p:nvPr/>
        </p:nvSpPr>
        <p:spPr>
          <a:xfrm>
            <a:off x="549110" y="6588730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396" name="Rectangle 395"/>
          <p:cNvSpPr/>
          <p:nvPr/>
        </p:nvSpPr>
        <p:spPr>
          <a:xfrm>
            <a:off x="436392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50441" y="6714166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89" name="Rectangle 88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09" name="Group 108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2" name="Straight Connector 18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17" name="Straight Connector 11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TextBox 220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Right Brace 221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Right Brace 223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26" name="TextBox 225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8" name="Rounded Rectangle 227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30" name="TextBox 229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32" name="Rectangle 231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34" name="Rectangle 233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38" name="Straight Arrow Connector 23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52" name="Straight Arrow Connector 25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66" name="Straight Arrow Connector 26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9" name="Right Brace 278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ight Brace 279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283" name="TextBox 282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86" name="TextBox 28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8" name="Bent Arrow 287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9" name="Group 288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290" name="Rounded Rectangle 28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3" name="Rectangle 292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0" name="Right Brace 299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extBox 300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ight Brace 303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extBox 306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08" name="Rectangle 307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09" name="Group 308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310" name="TextBox 309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U-Turn Arrow 313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15" name="Group 314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316" name="Rounded Rectangle 31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18" name="TextBox 317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19" name="Right Brace 318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TextBox 319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1" name="Group 320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322" name="Rectangle 321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4" name="Right Brace 333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38" name="TextBox 337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9" name="Right Brace 338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ight Brace 339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44" name="Group 34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46" name="Rectangle 34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TextBox 346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9" name="Straight Connector 34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1" name="TextBox 350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3" name="Straight Connector 35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5" name="TextBox 34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5" name="TextBox 354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extBox 357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60" name="TextBox 359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361" name="Picture 360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362" name="Rectangle 361"/>
          <p:cNvSpPr/>
          <p:nvPr/>
        </p:nvSpPr>
        <p:spPr>
          <a:xfrm>
            <a:off x="4814360" y="4442222"/>
            <a:ext cx="5142364" cy="88308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67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8" name="TextBox 367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369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ounded Rectangle 392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8" y="643545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2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6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2" y="635925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6" y="654492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48" y="614810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4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3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0" y="5498040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3" y="587739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89" y="543049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2" y="576722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1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2" y="549990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69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47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88" y="519640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ight Brace 113"/>
          <p:cNvSpPr/>
          <p:nvPr/>
        </p:nvSpPr>
        <p:spPr>
          <a:xfrm>
            <a:off x="3185511" y="546064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0" y="56132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13373" y="5094477"/>
            <a:ext cx="4288536" cy="1944216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2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0" y="6588730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1" name="Rectangle 120"/>
          <p:cNvSpPr/>
          <p:nvPr/>
        </p:nvSpPr>
        <p:spPr>
          <a:xfrm>
            <a:off x="436392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1" y="6714166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3" name="Rectangle 122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ight Brace 255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42" name="Rectangle 341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72" name="TextBox 371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Rectangle 390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395" name="Picture 39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400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2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1" y="4858149"/>
            <a:ext cx="3386034" cy="3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Rounded Rectangle 676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8" y="643545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2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6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2" y="635925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6" y="654492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48" y="614810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4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3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0" y="5498040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3" y="587739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89" y="543049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2" y="576722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1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2" y="549990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69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47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88" y="519640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ight Brace 113"/>
          <p:cNvSpPr/>
          <p:nvPr/>
        </p:nvSpPr>
        <p:spPr>
          <a:xfrm>
            <a:off x="3185511" y="546064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0" y="56132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13373" y="5094477"/>
            <a:ext cx="4288536" cy="1944216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2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0" y="6588730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1" name="Rectangle 120"/>
          <p:cNvSpPr/>
          <p:nvPr/>
        </p:nvSpPr>
        <p:spPr>
          <a:xfrm>
            <a:off x="436392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1" y="6714166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3" name="Rectangle 122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ight Brace 255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9" name="TextBox 548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50" name="Rectangle 549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551" name="Group 550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552" name="Rectangle 55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tangle 55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tangle 55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56" name="Straight Arrow Connector 55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9" name="Group 568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0" name="Straight Arrow Connector 56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" name="Group 582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84" name="Straight Arrow Connector 58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7" name="Right Brace 596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Right Brace 597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TextBox 598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0" name="Group 599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601" name="TextBox 600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02" name="TextBox 601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3" name="Group 602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604" name="TextBox 60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6" name="Bent Arrow 605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07" name="Group 606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608" name="Rounded Rectangle 607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610" name="TextBox 609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11" name="Rectangle 610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4" name="Rectangle 613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5" name="Rectangle 614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8" name="Right Brace 617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TextBox 618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0" name="TextBox 619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" name="Right Brace 621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TextBox 622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" name="Rectangle 623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TextBox 624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626" name="Rectangle 625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627" name="Group 626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628" name="TextBox 62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0" name="TextBox 629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2" name="U-Turn Arrow 631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3" name="Group 632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634" name="Rounded Rectangle 633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35" name="TextBox 634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636" name="TextBox 635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37" name="Right Brace 636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TextBox 637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9" name="Group 638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640" name="Rectangle 63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TextBox 64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2" name="Right Brace 651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TextBox 652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Rectangle 653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656" name="TextBox 655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57" name="Right Brace 656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Right Brace 657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TextBox 658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0" name="TextBox 659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1" name="Group 660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662" name="Group 66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664" name="Rectangle 66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TextBox 664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7" name="Straight Connector 66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9" name="TextBox 66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1" name="Straight Connector 67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3" name="TextBox 66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3" name="TextBox 672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4" name="TextBox 673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" name="Rectangle 674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TextBox 675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678" name="TextBox 677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pic>
        <p:nvPicPr>
          <p:cNvPr id="4" name="Picture 3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1" y="1364342"/>
            <a:ext cx="5222193" cy="5133359"/>
          </a:xfrm>
          <a:prstGeom prst="rect">
            <a:avLst/>
          </a:prstGeom>
        </p:spPr>
      </p:pic>
      <p:sp>
        <p:nvSpPr>
          <p:cNvPr id="399" name="Title 1"/>
          <p:cNvSpPr txBox="1">
            <a:spLocks/>
          </p:cNvSpPr>
          <p:nvPr/>
        </p:nvSpPr>
        <p:spPr>
          <a:xfrm>
            <a:off x="4157419" y="122217"/>
            <a:ext cx="6072481" cy="4437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 smtClean="0"/>
              <a:t>GotoBLAS</a:t>
            </a:r>
            <a:r>
              <a:rPr lang="en-US" sz="2000" dirty="0" smtClean="0"/>
              <a:t> algorithm for GEMM in </a:t>
            </a:r>
            <a:r>
              <a:rPr lang="en-US" sz="2000" dirty="0" smtClean="0">
                <a:solidFill>
                  <a:srgbClr val="FF0000"/>
                </a:solidFill>
              </a:rPr>
              <a:t>BLIS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4988771" y="660579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</a:rPr>
              <a:t>Field G. Van Zee</a:t>
            </a:r>
            <a:r>
              <a:rPr lang="en-US" sz="1200" dirty="0" smtClean="0">
                <a:latin typeface="Times"/>
                <a:cs typeface="Times"/>
              </a:rPr>
              <a:t>, and Tyler </a:t>
            </a:r>
            <a:r>
              <a:rPr lang="en-US" sz="1200" dirty="0">
                <a:latin typeface="Times"/>
                <a:cs typeface="Times"/>
              </a:rPr>
              <a:t>M. </a:t>
            </a:r>
            <a:r>
              <a:rPr lang="en-US" sz="1200" dirty="0" smtClean="0">
                <a:latin typeface="Times"/>
                <a:cs typeface="Times"/>
              </a:rPr>
              <a:t>Smith</a:t>
            </a:r>
            <a:r>
              <a:rPr lang="en-US" sz="1200" dirty="0">
                <a:latin typeface="Times"/>
                <a:cs typeface="Times"/>
              </a:rPr>
              <a:t>. “Implementing high-performance complex matrix </a:t>
            </a:r>
            <a:r>
              <a:rPr lang="en-US" sz="1200" dirty="0" smtClean="0">
                <a:latin typeface="Times"/>
                <a:cs typeface="Times"/>
              </a:rPr>
              <a:t>multiplication.</a:t>
            </a:r>
            <a:r>
              <a:rPr lang="en-US" sz="1200" dirty="0">
                <a:latin typeface="Times"/>
                <a:cs typeface="Times"/>
              </a:rPr>
              <a:t>" In </a:t>
            </a:r>
            <a:r>
              <a:rPr lang="en-US" sz="1200" i="1" dirty="0" smtClean="0">
                <a:latin typeface="Times"/>
                <a:cs typeface="Times"/>
              </a:rPr>
              <a:t>ACM </a:t>
            </a:r>
            <a:r>
              <a:rPr lang="en-US" sz="1200" i="1" dirty="0">
                <a:latin typeface="Times"/>
                <a:cs typeface="Times"/>
              </a:rPr>
              <a:t>Transactions on Mathematical Software (TOMS), accepted pending modifications</a:t>
            </a:r>
            <a:r>
              <a:rPr lang="en-US" sz="1200" i="1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1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0" y="362472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397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1" y="4858149"/>
            <a:ext cx="3386034" cy="302328"/>
          </a:xfrm>
          <a:prstGeom prst="rect">
            <a:avLst/>
          </a:prstGeom>
        </p:spPr>
      </p:pic>
      <p:sp>
        <p:nvSpPr>
          <p:cNvPr id="396" name="Rectangle 395"/>
          <p:cNvSpPr/>
          <p:nvPr/>
        </p:nvSpPr>
        <p:spPr>
          <a:xfrm>
            <a:off x="6428447" y="4417627"/>
            <a:ext cx="3578358" cy="757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Matrix-matrix multiplication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Strassen’s</a:t>
            </a:r>
            <a:r>
              <a:rPr lang="en-US" dirty="0" smtClean="0">
                <a:solidFill>
                  <a:srgbClr val="FF0000"/>
                </a:solidFill>
              </a:rPr>
              <a:t> Algorithm Reloaded</a:t>
            </a:r>
          </a:p>
          <a:p>
            <a:r>
              <a:rPr lang="en-US" dirty="0" smtClean="0"/>
              <a:t>High-performance Implementations</a:t>
            </a:r>
          </a:p>
          <a:p>
            <a:r>
              <a:rPr lang="en-US" dirty="0" smtClean="0"/>
              <a:t>Theoretical Model and Analysis</a:t>
            </a:r>
          </a:p>
          <a:p>
            <a:r>
              <a:rPr lang="en-US" dirty="0" smtClean="0"/>
              <a:t>Performance Experiments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739" y="1717876"/>
            <a:ext cx="30817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602" y="2165274"/>
            <a:ext cx="54077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–=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                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9499" y="5168715"/>
            <a:ext cx="540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  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D +=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81260" y="2915771"/>
            <a:ext cx="1333726" cy="28630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67379" y="2245575"/>
            <a:ext cx="5249880" cy="275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3602" y="5952330"/>
            <a:ext cx="776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602" y="5227063"/>
            <a:ext cx="5249880" cy="315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3088" y="6082383"/>
            <a:ext cx="526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General operation for one-level </a:t>
            </a:r>
            <a:r>
              <a:rPr lang="en-US" sz="2000" dirty="0" err="1" smtClean="0">
                <a:latin typeface="Helvetica"/>
                <a:cs typeface="Helvetica"/>
              </a:rPr>
              <a:t>Strassen</a:t>
            </a:r>
            <a:r>
              <a:rPr lang="en-US" sz="2000" dirty="0" smtClean="0">
                <a:latin typeface="Helvetica"/>
                <a:cs typeface="Helvetica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3084" y="6022891"/>
            <a:ext cx="5249880" cy="575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697E-6 2.15278E-6 L 0.00078 0.2222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11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5" grpId="0" animBg="1"/>
      <p:bldP spid="5" grpId="1" animBg="1"/>
      <p:bldP spid="10" grpId="0"/>
      <p:bldP spid="12" grpId="0" animBg="1"/>
      <p:bldP spid="4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518" y="3245134"/>
            <a:ext cx="913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24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24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24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24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24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24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24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38" y="2512664"/>
            <a:ext cx="997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High-performance implementation of the general operation</a:t>
            </a:r>
            <a:r>
              <a:rPr lang="en-US" sz="3600" dirty="0" smtClean="0">
                <a:solidFill>
                  <a:srgbClr val="FF0000"/>
                </a:solidFill>
                <a:latin typeface="Helvetica"/>
                <a:cs typeface="Helvetica"/>
              </a:rPr>
              <a:t>?</a:t>
            </a:r>
            <a:endParaRPr lang="en-US" sz="3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1125"/>
            <a:ext cx="10058400" cy="1687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9081"/>
            <a:ext cx="10117930" cy="1277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" y="6908375"/>
            <a:ext cx="9299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  <a:hlinkClick r:id="rId5"/>
              </a:rPr>
              <a:t>http://</a:t>
            </a:r>
            <a:r>
              <a:rPr lang="en-US" sz="1200" dirty="0" err="1">
                <a:latin typeface="Times"/>
                <a:cs typeface="Times"/>
                <a:hlinkClick r:id="rId5"/>
              </a:rPr>
              <a:t>shpc.ices.utexas.edu</a:t>
            </a:r>
            <a:r>
              <a:rPr lang="en-US" sz="1200" dirty="0">
                <a:latin typeface="Times"/>
                <a:cs typeface="Times"/>
                <a:hlinkClick r:id="rId5"/>
              </a:rPr>
              <a:t>/</a:t>
            </a:r>
            <a:r>
              <a:rPr lang="en-US" sz="1200" dirty="0" err="1" smtClean="0">
                <a:latin typeface="Times"/>
                <a:cs typeface="Times"/>
                <a:hlinkClick r:id="rId5"/>
              </a:rPr>
              <a:t>index.html</a:t>
            </a:r>
            <a:endParaRPr lang="en-US" sz="1200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069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4" name="Picture 3" descr="direct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49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extBox 2914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16" name="Right Brace 2915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7" name="Right Brace 2916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8" name="TextBox 2917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9" name="TextBox 2918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0" name="Group 2919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3358" name="Rounded Rectangle 335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59" name="TextBox 3358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2921" name="Group 2920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3347" name="Group 334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49" name="Rectangle 334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0" name="TextBox 3349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1" name="Rectangle 335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2" name="Straight Connector 335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3" name="Straight Connector 335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54" name="TextBox 3353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5" name="Rectangle 335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6" name="Straight Connector 335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7" name="Straight Connector 335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48" name="TextBox 334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22" name="Group 29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336" name="Group 33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38" name="Rectangle 33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9" name="TextBox 33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0" name="Rectangle 33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1" name="Straight Connector 33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2" name="Straight Connector 33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43" name="TextBox 33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4" name="Rectangle 33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5" name="Straight Connector 33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6" name="Straight Connector 33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37" name="TextBox 3336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67" name="TextBox 3066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8" name="TextBox 3067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" name="Rectangle 900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TextBox 901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39" name="Picture 3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8681" y="2094550"/>
            <a:ext cx="4934856" cy="45615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2" name="Picture 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4-17 at 11.1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" y="4152390"/>
            <a:ext cx="3733604" cy="1500587"/>
          </a:xfrm>
          <a:prstGeom prst="rect">
            <a:avLst/>
          </a:prstGeom>
        </p:spPr>
      </p:pic>
      <p:pic>
        <p:nvPicPr>
          <p:cNvPr id="6" name="Picture 5" descr="Screen Shot 2016-04-17 at 11.1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39" y="3511418"/>
            <a:ext cx="3915838" cy="3197934"/>
          </a:xfrm>
          <a:prstGeom prst="rect">
            <a:avLst/>
          </a:prstGeom>
        </p:spPr>
      </p:pic>
      <p:pic>
        <p:nvPicPr>
          <p:cNvPr id="7" name="Picture 6" descr="Screen Shot 2016-04-17 at 11.19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" y="727422"/>
            <a:ext cx="8599548" cy="2380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261" y="6614304"/>
            <a:ext cx="43246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8 multiplications, 8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6084" y="6601625"/>
            <a:ext cx="43246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7</a:t>
            </a:r>
            <a:r>
              <a:rPr lang="en-US" dirty="0" smtClean="0">
                <a:latin typeface="Helvetica"/>
                <a:cs typeface="Helvetica"/>
              </a:rPr>
              <a:t> multiplications, 22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702" y="3097620"/>
            <a:ext cx="417868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Direct Computation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1639" y="3109635"/>
            <a:ext cx="417868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Strassen’s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Algorithm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40" y="7038777"/>
            <a:ext cx="929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Strassen</a:t>
            </a:r>
            <a:r>
              <a:rPr lang="en-US" sz="1200" dirty="0">
                <a:latin typeface="Times"/>
                <a:cs typeface="Times"/>
              </a:rPr>
              <a:t>, Volker. "Gaussian elimination is not optimal." </a:t>
            </a:r>
            <a:r>
              <a:rPr lang="en-US" sz="1200" i="1" dirty="0" err="1">
                <a:latin typeface="Times"/>
                <a:cs typeface="Times"/>
              </a:rPr>
              <a:t>Numerische</a:t>
            </a:r>
            <a:r>
              <a:rPr lang="en-US" sz="1200" i="1" dirty="0">
                <a:latin typeface="Times"/>
                <a:cs typeface="Times"/>
              </a:rPr>
              <a:t> </a:t>
            </a:r>
            <a:r>
              <a:rPr lang="en-US" sz="1200" i="1" dirty="0" err="1">
                <a:latin typeface="Times"/>
                <a:cs typeface="Times"/>
              </a:rPr>
              <a:t>Mathematik</a:t>
            </a:r>
            <a:r>
              <a:rPr lang="en-US" sz="1200" dirty="0">
                <a:latin typeface="Times"/>
                <a:cs typeface="Times"/>
              </a:rPr>
              <a:t> 13, no. 4 (1969): 354-356</a:t>
            </a:r>
            <a:r>
              <a:rPr lang="en-US" sz="1200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3" name="Picture 12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5" y="2238896"/>
            <a:ext cx="2639838" cy="81316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 smtClean="0"/>
              <a:t>One-level </a:t>
            </a:r>
            <a:r>
              <a:rPr lang="en-US" sz="3600" dirty="0" err="1" smtClean="0"/>
              <a:t>Strassen’s</a:t>
            </a:r>
            <a:r>
              <a:rPr lang="en-US" sz="3600" dirty="0" smtClean="0"/>
              <a:t> Algorithm (</a:t>
            </a:r>
            <a:r>
              <a:rPr lang="en-US" sz="3600" dirty="0" smtClean="0">
                <a:solidFill>
                  <a:srgbClr val="FF0000"/>
                </a:solidFill>
              </a:rPr>
              <a:t>In theory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283733" y="3028357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24279" y="3028357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3" name="Rounded Rectangle 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9" name="Rectangle 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ight Brace 20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24" name="Rectangle 2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1" name="U-Turn Arrow 40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U-Turn Arrow 68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47" name="TextBox 46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73" name="Right Brace 172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Brace 173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7" name="Group 176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178" name="Rounded Rectangle 17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181" name="Group 18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193" name="Group 19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0" name="TextBox 19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210" name="Rectangle 209"/>
          <p:cNvSpPr/>
          <p:nvPr/>
        </p:nvSpPr>
        <p:spPr>
          <a:xfrm>
            <a:off x="165135" y="2797710"/>
            <a:ext cx="4934856" cy="36565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88" name="Picture 87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3" name="Rounded Rectangle 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Bent Arrow 225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8" name="Bent Arrow 237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1" name="Rectangle 37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72" name="Group 371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73" name="Rectangle 37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77" name="Straight Arrow Connector 37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 389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91" name="Straight Arrow Connector 39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4" name="Group 403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05" name="Straight Arrow Connector 40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8" name="Right Brace 417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Right Brace 418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" name="Group 41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421" name="TextBox 42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3" name="TextBox 422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5" name="Rectangle 424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TextBox 426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89" name="TextBox 88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258" name="Rounded Rectangle 257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1" name="Right Brace 260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TextBox 261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264" name="Rectangle 2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" name="Right Brace 275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8" name="Group 277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279" name="Rectangle 2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1" name="Rectangle 290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2" name="U-Turn Arrow 291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U-Turn Arrow 294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298" name="TextBox 297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01" name="Right Brace 300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ight Brace 301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306" name="Rounded Rectangle 305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309" name="Group 308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11" name="Rectangle 310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6" name="TextBox 315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0" name="TextBox 309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21" name="Group 32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23" name="Rectangle 32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8" name="TextBox 32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0" name="Straight Connector 32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2" name="TextBox 321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38" name="Rectangle 337"/>
          <p:cNvSpPr/>
          <p:nvPr/>
        </p:nvSpPr>
        <p:spPr>
          <a:xfrm>
            <a:off x="157923" y="3490425"/>
            <a:ext cx="4934856" cy="27389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74" name="Picture 173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3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70" name="Group 6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17" name="Straight Connector 11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91" name="Straight Connector 9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TextBox 184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ight Brace 185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ight Brace 187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193" name="TextBox 192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5" name="Rounded Rectangle 194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6" name="TextBox 195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197" name="Rectangle 196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6" name="TextBox 205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8" name="Group 287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289" name="Rounded Rectangle 288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2" name="Rectangle 291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9" name="Right Brace 298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extBox 299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ight Brace 309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extBox 310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Bent Arrow 313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5" name="Bent Arrow 314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17" name="Group 316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8" name="Rectangle 31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22" name="Straight Arrow Connector 32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5" name="Group 334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6" name="Straight Arrow Connector 33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9" name="Group 348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50" name="Straight Arrow Connector 3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3" name="Right Brace 362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ight Brace 363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5" name="Group 364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6" name="TextBox 36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72" name="TextBox 371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73" name="TextBox 372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4" name="Group 373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375" name="Rounded Rectangle 374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77" name="TextBox 376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8" name="Right Brace 377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TextBox 378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0" name="Group 379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81" name="Rectangle 3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3" name="Right Brace 392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5" name="Group 394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396" name="Rectangle 39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8" name="Rectangle 407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9" name="U-Turn Arrow 408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U-Turn Arrow 411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415" name="TextBox 414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8" name="Right Brace 417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Right Brace 418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TextBox 419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TextBox 420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2" name="Group 421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423" name="Rounded Rectangle 422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426" name="Group 42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8" name="Rectangle 42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TextBox 428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1" name="Straight Connector 43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3" name="TextBox 432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5" name="Straight Connector 43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7" name="TextBox 426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8" name="Group 43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40" name="Rectangle 43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TextBox 440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3" name="Straight Connector 44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5" name="TextBox 44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7" name="Straight Connector 44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9" name="TextBox 438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9" name="TextBox 448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Rectangle 450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TextBox 451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457" name="Rectangle 456"/>
          <p:cNvSpPr/>
          <p:nvPr/>
        </p:nvSpPr>
        <p:spPr>
          <a:xfrm>
            <a:off x="150624" y="4098925"/>
            <a:ext cx="4934856" cy="192701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58" name="TextBox 457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459" name="TextBox 458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60" name="Picture 459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429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 rot="10800000">
            <a:off x="6852833" y="5466641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4204" y="542827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624377" y="5460293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4377" y="546019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4377" y="5612597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7624377" y="5764997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65688" y="548029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9" name="Straight Arrow Connector 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665688" y="563859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3" name="Straight Arrow Connector 2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665688" y="578509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7" name="Straight Arrow Connector 3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7175067" y="5497686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8338464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6933742" y="5461435"/>
            <a:ext cx="171773" cy="457204"/>
            <a:chOff x="2505575" y="6916545"/>
            <a:chExt cx="171773" cy="457204"/>
          </a:xfrm>
        </p:grpSpPr>
        <p:sp>
          <p:nvSpPr>
            <p:cNvPr id="53" name="Rectangle 5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369486" y="5493659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58" name="Straight Connector 57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ight Brace 70"/>
          <p:cNvSpPr/>
          <p:nvPr/>
        </p:nvSpPr>
        <p:spPr>
          <a:xfrm rot="16200000">
            <a:off x="6993810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6875483" y="519417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ight Brace 72"/>
          <p:cNvSpPr/>
          <p:nvPr/>
        </p:nvSpPr>
        <p:spPr>
          <a:xfrm>
            <a:off x="8547006" y="5458424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8540645" y="56110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574868" y="5092254"/>
            <a:ext cx="4288536" cy="1944216"/>
            <a:chOff x="197259" y="4433903"/>
            <a:chExt cx="4288536" cy="1944216"/>
          </a:xfrm>
        </p:grpSpPr>
        <p:sp>
          <p:nvSpPr>
            <p:cNvPr id="76" name="Rounded Rectangle 75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086142" y="5613835"/>
            <a:ext cx="171773" cy="457204"/>
            <a:chOff x="2505575" y="6916545"/>
            <a:chExt cx="171773" cy="457204"/>
          </a:xfrm>
        </p:grpSpPr>
        <p:sp>
          <p:nvSpPr>
            <p:cNvPr id="79" name="Rectangle 78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622150" y="5495817"/>
            <a:ext cx="1414037" cy="988743"/>
            <a:chOff x="1193983" y="6950927"/>
            <a:chExt cx="1414037" cy="988743"/>
          </a:xfrm>
        </p:grpSpPr>
        <p:grpSp>
          <p:nvGrpSpPr>
            <p:cNvPr id="127" name="Group 126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30" name="Bent Arrow 129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Bent Arrow 130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8" name="Bent Arrow 127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6718208" y="587517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>
            <a:spLocks/>
          </p:cNvSpPr>
          <p:nvPr/>
        </p:nvSpPr>
        <p:spPr>
          <a:xfrm>
            <a:off x="6936768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815044" y="6226008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5910605" y="658650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37" name="Rectangle 136"/>
          <p:cNvSpPr/>
          <p:nvPr/>
        </p:nvSpPr>
        <p:spPr>
          <a:xfrm>
            <a:off x="5797887" y="6790971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5911936" y="6711943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39" name="Rectangle 138"/>
          <p:cNvSpPr/>
          <p:nvPr/>
        </p:nvSpPr>
        <p:spPr>
          <a:xfrm>
            <a:off x="5797887" y="6662955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16" name="Group 115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0" name="Straight Connector 14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1" name="TextBox 240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ight Brace 241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ight Brace 243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46" name="TextBox 245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8" name="Rounded Rectangle 247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9" name="TextBox 248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50" name="Rectangle 249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2" name="Rectangle 251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59" name="TextBox 258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Group 260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262" name="Rounded Rectangle 261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64" name="TextBox 263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2" name="Right Brace 271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3" name="Right Brace 282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TextBox 283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Bent Arrow 286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8" name="Bent Arrow 287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9" name="Rectangle 288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90" name="Group 289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91" name="Rectangle 290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95" name="Straight Arrow Connector 29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Group 307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9" name="Straight Arrow Connector 30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Group 321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23" name="Straight Arrow Connector 32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6" name="Right Brace 335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ight Brace 336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39" name="TextBox 338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1" name="TextBox 340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3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45" name="TextBox 344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7" name="Group 346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348" name="Rounded Rectangle 347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1" name="Right Brace 350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3" name="Group 352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54" name="Rectangle 35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6" name="Right Brace 365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TextBox 366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8" name="Group 367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369" name="Rectangle 36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1" name="Rectangle 380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82" name="U-Turn Arrow 381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U-Turn Arrow 384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extBox 386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88" name="TextBox 387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1" name="Right Brace 390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ight Brace 391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extBox 392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5" name="Group 394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396" name="Rounded Rectangle 395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399" name="Group 398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01" name="Rectangle 400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4" name="Straight Connector 403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6" name="TextBox 405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8" name="Straight Connector 407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0" name="TextBox 399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11" name="Group 4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13" name="Rectangle 4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TextBox 413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6" name="Straight Connector 4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8" name="TextBox 41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0" name="Straight Connector 4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2" name="TextBox 411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2" name="TextBox 421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TextBox 424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428" name="Rectangle 427"/>
          <p:cNvSpPr/>
          <p:nvPr/>
        </p:nvSpPr>
        <p:spPr>
          <a:xfrm>
            <a:off x="150624" y="4485231"/>
            <a:ext cx="4934856" cy="134219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31" name="TextBox 430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33" name="Picture 432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6320" y="6273123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5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27" y="6357034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0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0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3" y="6145879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4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1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4" y="542827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3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597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77" y="5764997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88" y="548029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88" y="563859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88" y="578509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4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2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6" y="5493659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0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3" y="519417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ight Brace 106"/>
          <p:cNvSpPr/>
          <p:nvPr/>
        </p:nvSpPr>
        <p:spPr>
          <a:xfrm>
            <a:off x="8547006" y="5458424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574868" y="5092254"/>
            <a:ext cx="4288536" cy="1944216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2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0" y="5495817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08" y="587517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68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4" y="6226008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5" y="658650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7" name="Rectangle 126"/>
          <p:cNvSpPr/>
          <p:nvPr/>
        </p:nvSpPr>
        <p:spPr>
          <a:xfrm>
            <a:off x="5797887" y="6790971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3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9" name="Rectangle 128"/>
          <p:cNvSpPr/>
          <p:nvPr/>
        </p:nvSpPr>
        <p:spPr>
          <a:xfrm>
            <a:off x="5797887" y="6662955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71" name="Rectangle 270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8" name="Group 367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409" name="TextBox 408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6" name="Group 415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Rectangle 444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pic>
        <p:nvPicPr>
          <p:cNvPr id="449" name="Picture 44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sp>
        <p:nvSpPr>
          <p:cNvPr id="450" name="TextBox 449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52" name="Picture 45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49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" y="1612459"/>
            <a:ext cx="4992696" cy="52710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6320" y="6273123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5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27" y="6357034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0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0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3" y="6145879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4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1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4" y="542827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3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597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77" y="5764997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88" y="548029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88" y="563859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88" y="578509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4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2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6" y="5493659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0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3" y="519417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ight Brace 106"/>
          <p:cNvSpPr/>
          <p:nvPr/>
        </p:nvSpPr>
        <p:spPr>
          <a:xfrm>
            <a:off x="8547006" y="5458424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574868" y="5092254"/>
            <a:ext cx="4288536" cy="1944216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2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0" y="5495817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08" y="587517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68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4" y="6226008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5" y="658650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7" name="Rectangle 126"/>
          <p:cNvSpPr/>
          <p:nvPr/>
        </p:nvSpPr>
        <p:spPr>
          <a:xfrm>
            <a:off x="5797887" y="6790971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3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9" name="Rectangle 128"/>
          <p:cNvSpPr/>
          <p:nvPr/>
        </p:nvSpPr>
        <p:spPr>
          <a:xfrm>
            <a:off x="5797887" y="6662955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71" name="Rectangle 270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8" name="Group 367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409" name="TextBox 408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6" name="Group 415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Rectangle 444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449" name="Rectangle 448"/>
          <p:cNvSpPr/>
          <p:nvPr/>
        </p:nvSpPr>
        <p:spPr>
          <a:xfrm>
            <a:off x="1688280" y="4493698"/>
            <a:ext cx="3387478" cy="1342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51" name="TextBox 450"/>
          <p:cNvSpPr txBox="1"/>
          <p:nvPr/>
        </p:nvSpPr>
        <p:spPr>
          <a:xfrm>
            <a:off x="99948" y="20219"/>
            <a:ext cx="54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260388" y="6832443"/>
            <a:ext cx="50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</a:t>
            </a:r>
            <a:r>
              <a:rPr lang="en-US" sz="1200" b="1" dirty="0" smtClean="0">
                <a:latin typeface="Times"/>
                <a:cs typeface="Times"/>
              </a:rPr>
              <a:t>Jianyu </a:t>
            </a:r>
            <a:r>
              <a:rPr lang="en-US" sz="1200" b="1" dirty="0">
                <a:latin typeface="Times"/>
                <a:cs typeface="Times"/>
              </a:rPr>
              <a:t>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53" name="Picture 452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6" y="523461"/>
            <a:ext cx="3381619" cy="10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8" y="643545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2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6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2" y="635925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6" y="654492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48" y="614810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4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3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0" y="5498040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3" y="587739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89" y="543049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2" y="576722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1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2" y="549990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69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47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88" y="519640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ight Brace 113"/>
          <p:cNvSpPr/>
          <p:nvPr/>
        </p:nvSpPr>
        <p:spPr>
          <a:xfrm>
            <a:off x="3185511" y="546064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0" y="56132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13373" y="5094477"/>
            <a:ext cx="4288536" cy="1944216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2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0" y="6588730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1" name="Rectangle 120"/>
          <p:cNvSpPr/>
          <p:nvPr/>
        </p:nvSpPr>
        <p:spPr>
          <a:xfrm>
            <a:off x="436392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1" y="6714166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3" name="Rectangle 122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ight Brace 255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42" name="Rectangle 341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72" name="TextBox 371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Rectangle 390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5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27" y="6357034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0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0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3" y="6145879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4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1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4" y="542827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3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597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77" y="5764997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88" y="548029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88" y="563859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88" y="578509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4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2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6" y="5493659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0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3" y="519417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Right Brace 497"/>
          <p:cNvSpPr/>
          <p:nvPr/>
        </p:nvSpPr>
        <p:spPr>
          <a:xfrm>
            <a:off x="8547006" y="5458424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0" name="Group 499"/>
          <p:cNvGrpSpPr/>
          <p:nvPr/>
        </p:nvGrpSpPr>
        <p:grpSpPr>
          <a:xfrm>
            <a:off x="5574868" y="5092254"/>
            <a:ext cx="4288536" cy="1944216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2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0" y="5495817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08" y="587517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68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4" y="6226008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5" y="658650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518" name="Rectangle 517"/>
          <p:cNvSpPr/>
          <p:nvPr/>
        </p:nvSpPr>
        <p:spPr>
          <a:xfrm>
            <a:off x="5797887" y="6790971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3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520" name="Rectangle 519"/>
          <p:cNvSpPr/>
          <p:nvPr/>
        </p:nvSpPr>
        <p:spPr>
          <a:xfrm>
            <a:off x="5797887" y="6662955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662" name="Rectangle 661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" name="TextBox 685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7" name="TextBox 696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4" name="TextBox 753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9" name="Group 758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6" name="TextBox 795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800" name="TextBox 799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1" name="TextBox 800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6" name="TextBox 805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7" name="Group 806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5" name="TextBox 834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6" name="Rectangle 835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838" name="Oval 837"/>
          <p:cNvSpPr/>
          <p:nvPr/>
        </p:nvSpPr>
        <p:spPr>
          <a:xfrm>
            <a:off x="8455605" y="2622147"/>
            <a:ext cx="956238" cy="828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7494268" y="3450266"/>
            <a:ext cx="824522" cy="154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6665695" y="5209893"/>
            <a:ext cx="709018" cy="1443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animBg="1"/>
      <p:bldP spid="839" grpId="0" animBg="1"/>
      <p:bldP spid="8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pic>
        <p:nvPicPr>
          <p:cNvPr id="3" name="Picture 2" descr="Screen Shot 2016-04-24 at 8.1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3" y="2707165"/>
            <a:ext cx="9568158" cy="2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5-06 at 2.0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7" y="1616301"/>
            <a:ext cx="9003943" cy="3799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Two-level </a:t>
            </a:r>
            <a:r>
              <a:rPr lang="en-US" dirty="0" err="1"/>
              <a:t>Strassen’s</a:t>
            </a:r>
            <a:r>
              <a:rPr lang="en-US" dirty="0"/>
              <a:t> Algorithm </a:t>
            </a:r>
            <a:r>
              <a:rPr lang="en-US" dirty="0" smtClean="0"/>
              <a:t>Reloaded (Continue)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243" y="6562513"/>
            <a:ext cx="99006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      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1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     </a:t>
            </a:r>
            <a:r>
              <a:rPr lang="en-US" sz="11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1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1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819" y="6238808"/>
            <a:ext cx="7091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G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eneral operation for two-level </a:t>
            </a:r>
            <a:r>
              <a:rPr lang="en-US" sz="1800" dirty="0" err="1" smtClean="0">
                <a:solidFill>
                  <a:srgbClr val="000000"/>
                </a:solidFill>
                <a:latin typeface="Helvetica"/>
                <a:cs typeface="Helvetica"/>
              </a:rPr>
              <a:t>Strassen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71" y="1634065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9" y="5499752"/>
            <a:ext cx="990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:=  </a:t>
            </a:r>
            <a:r>
              <a:rPr lang="en-US" sz="11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   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                        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1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299" y="5555303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650" y="6612132"/>
            <a:ext cx="9034479" cy="494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042E-6 1.32321E-6 L 0.00174 0.489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244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Levels of </a:t>
            </a:r>
            <a:r>
              <a:rPr lang="en-US" dirty="0" err="1" smtClean="0"/>
              <a:t>Strassen</a:t>
            </a:r>
            <a:r>
              <a:rPr lang="en-US" dirty="0" smtClean="0"/>
              <a:t> Reloaded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general operation of one-level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general operation of two-level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general operation needed to integrate k levels of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is given by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33409" y="2336959"/>
            <a:ext cx="776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4378" y="3666073"/>
            <a:ext cx="684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8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 smtClean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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10" name="Picture 9" descr="Screen Shot 2016-04-24 at 8.35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58" y="5780403"/>
            <a:ext cx="3291878" cy="8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69667" y="889673"/>
            <a:ext cx="6456868" cy="2571961"/>
          </a:xfrm>
        </p:spPr>
        <p:txBody>
          <a:bodyPr>
            <a:normAutofit/>
          </a:bodyPr>
          <a:lstStyle/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1+14.3%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/>
              <a:t>8 multiplications → 7 multiplications ;</a:t>
            </a:r>
            <a:endParaRPr lang="en-US" sz="2000" dirty="0" smtClean="0"/>
          </a:p>
          <a:p>
            <a:r>
              <a:rPr lang="en-US" sz="2400" dirty="0" smtClean="0"/>
              <a:t>Two-level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FF0000"/>
                </a:solidFill>
              </a:rPr>
              <a:t>1+30.6%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/>
              <a:t>64 </a:t>
            </a:r>
            <a:r>
              <a:rPr lang="en-US" sz="2000" dirty="0" smtClean="0"/>
              <a:t>multiplications</a:t>
            </a:r>
            <a:r>
              <a:rPr lang="en-US" sz="2000" dirty="0"/>
              <a:t> → </a:t>
            </a:r>
            <a:r>
              <a:rPr lang="en-US" sz="2000" dirty="0" smtClean="0"/>
              <a:t>49 multiplications;</a:t>
            </a:r>
          </a:p>
          <a:p>
            <a:r>
              <a:rPr lang="en-US" sz="2400" i="1" dirty="0" smtClean="0"/>
              <a:t>d</a:t>
            </a:r>
            <a:r>
              <a:rPr lang="en-US" sz="2400" dirty="0" smtClean="0"/>
              <a:t>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i="1" dirty="0" smtClean="0">
                <a:solidFill>
                  <a:srgbClr val="FF0000"/>
                </a:solidFill>
              </a:rPr>
              <a:t>n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i="1" dirty="0" smtClean="0">
                <a:solidFill>
                  <a:srgbClr val="FF0000"/>
                </a:solidFill>
              </a:rPr>
              <a:t>n</a:t>
            </a:r>
            <a:r>
              <a:rPr lang="en-US" sz="2400" baseline="30000" dirty="0" smtClean="0">
                <a:solidFill>
                  <a:srgbClr val="FF0000"/>
                </a:solidFill>
              </a:rPr>
              <a:t>2.803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 smtClean="0"/>
              <a:t>8</a:t>
            </a:r>
            <a:r>
              <a:rPr lang="en-US" sz="2000" i="1" baseline="30000" dirty="0" smtClean="0"/>
              <a:t>d</a:t>
            </a:r>
            <a:r>
              <a:rPr lang="en-US" sz="2000" dirty="0"/>
              <a:t>  </a:t>
            </a:r>
            <a:r>
              <a:rPr lang="en-US" sz="2000" dirty="0" smtClean="0"/>
              <a:t>multiplications</a:t>
            </a:r>
            <a:r>
              <a:rPr lang="en-US" sz="2000" dirty="0"/>
              <a:t> → </a:t>
            </a:r>
            <a:r>
              <a:rPr lang="en-US" sz="2000" dirty="0" smtClean="0"/>
              <a:t>7</a:t>
            </a:r>
            <a:r>
              <a:rPr lang="en-US" sz="2000" i="1" baseline="30000" dirty="0" smtClean="0"/>
              <a:t>d</a:t>
            </a:r>
            <a:r>
              <a:rPr lang="en-US" sz="2000" dirty="0" smtClean="0"/>
              <a:t> </a:t>
            </a:r>
            <a:r>
              <a:rPr lang="en-US" sz="2000" dirty="0"/>
              <a:t>multiplications;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 descr="Screen Shot 2016-04-18 at 12.29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8" y="3348036"/>
            <a:ext cx="5052288" cy="98219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 smtClean="0"/>
              <a:t>Multi-level </a:t>
            </a:r>
            <a:r>
              <a:rPr lang="en-US" sz="3600" dirty="0" err="1" smtClean="0"/>
              <a:t>Strassen’s</a:t>
            </a:r>
            <a:r>
              <a:rPr lang="en-US" sz="3600" dirty="0" smtClean="0"/>
              <a:t> Algorithm (</a:t>
            </a:r>
            <a:r>
              <a:rPr lang="en-US" sz="3600" dirty="0" smtClean="0">
                <a:solidFill>
                  <a:srgbClr val="FF0000"/>
                </a:solidFill>
              </a:rPr>
              <a:t>In theory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2354" y="818110"/>
            <a:ext cx="3081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5" name="Picture 4" descr="str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93" y="4485974"/>
            <a:ext cx="4255008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Matrix-matrix multiplication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High-performance Implementations</a:t>
            </a:r>
          </a:p>
          <a:p>
            <a:r>
              <a:rPr lang="en-US" dirty="0" smtClean="0"/>
              <a:t>Theoretical Model and Analysis</a:t>
            </a:r>
          </a:p>
          <a:p>
            <a:r>
              <a:rPr lang="en-US" dirty="0" smtClean="0"/>
              <a:t>Performance Experiments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60" y="4336981"/>
            <a:ext cx="451855" cy="440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170" y="2607038"/>
            <a:ext cx="4569151" cy="8685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Integrate the addition of multiple matrices </a:t>
            </a:r>
            <a:r>
              <a:rPr lang="en-US" sz="2000" i="1" dirty="0" err="1" smtClean="0">
                <a:latin typeface="Cambria Math"/>
                <a:cs typeface="Cambria Math"/>
              </a:rPr>
              <a:t>V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t</a:t>
            </a:r>
            <a:r>
              <a:rPr lang="en-US" sz="2000" dirty="0" smtClean="0"/>
              <a:t> into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3941" y="2648806"/>
            <a:ext cx="4275761" cy="4827694"/>
          </a:xfrm>
          <a:prstGeom prst="rect">
            <a:avLst/>
          </a:prstGeom>
        </p:spPr>
        <p:txBody>
          <a:bodyPr vert="horz" lIns="114944" tIns="57472" rIns="114944" bIns="57472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 routine for packing </a:t>
            </a:r>
            <a:r>
              <a:rPr lang="en-US" sz="2000" i="1" dirty="0" err="1" smtClean="0">
                <a:latin typeface="Cambria Math"/>
                <a:cs typeface="Cambria Math"/>
              </a:rPr>
              <a:t>B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p</a:t>
            </a:r>
            <a:r>
              <a:rPr lang="en-US" sz="2000" dirty="0"/>
              <a:t> </a:t>
            </a:r>
            <a:r>
              <a:rPr lang="en-US" sz="2000" dirty="0" smtClean="0"/>
              <a:t>into </a:t>
            </a:r>
          </a:p>
          <a:p>
            <a:pPr lvl="1"/>
            <a:r>
              <a:rPr lang="en-US" sz="1400" dirty="0" smtClean="0"/>
              <a:t>C/Intel </a:t>
            </a:r>
            <a:r>
              <a:rPr lang="en-US" sz="1400" dirty="0" err="1" smtClean="0"/>
              <a:t>intrinsics</a:t>
            </a:r>
            <a:endParaRPr lang="en-US" sz="14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 routine for packing </a:t>
            </a:r>
            <a:r>
              <a:rPr lang="en-US" sz="2000" i="1" dirty="0" smtClean="0">
                <a:latin typeface="Cambria Math"/>
                <a:cs typeface="Cambria Math"/>
              </a:rPr>
              <a:t>A</a:t>
            </a:r>
            <a:r>
              <a:rPr lang="en-US" sz="2000" i="1" baseline="-25000" dirty="0" smtClean="0">
                <a:latin typeface="Cambria Math"/>
                <a:cs typeface="Cambria Math"/>
              </a:rPr>
              <a:t>i</a:t>
            </a:r>
            <a:r>
              <a:rPr lang="en-US" sz="2000" dirty="0"/>
              <a:t> </a:t>
            </a:r>
            <a:r>
              <a:rPr lang="en-US" sz="2000" dirty="0" smtClean="0"/>
              <a:t>into </a:t>
            </a:r>
          </a:p>
          <a:p>
            <a:pPr lvl="1"/>
            <a:r>
              <a:rPr lang="en-US" sz="1400" dirty="0" smtClean="0"/>
              <a:t>C</a:t>
            </a:r>
            <a:r>
              <a:rPr lang="en-US" sz="1400" dirty="0"/>
              <a:t>/Intel </a:t>
            </a:r>
            <a:r>
              <a:rPr lang="en-US" sz="1400" dirty="0" err="1" smtClean="0"/>
              <a:t>intrinsics</a:t>
            </a:r>
            <a:endParaRPr lang="en-US" sz="14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 micro-kernel for updating an </a:t>
            </a:r>
            <a:r>
              <a:rPr lang="en-US" sz="2000" i="1" dirty="0" err="1" smtClean="0">
                <a:latin typeface="Cambria Math"/>
                <a:cs typeface="Cambria Math"/>
              </a:rPr>
              <a:t>m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R</a:t>
            </a:r>
            <a:r>
              <a:rPr lang="en-US" sz="2000" dirty="0" err="1" smtClean="0">
                <a:latin typeface="Cambria Math"/>
                <a:cs typeface="Cambria Math"/>
              </a:rPr>
              <a:t>×</a:t>
            </a:r>
            <a:r>
              <a:rPr lang="en-US" sz="2000" i="1" dirty="0" err="1" smtClean="0">
                <a:latin typeface="Cambria Math"/>
                <a:cs typeface="Cambria Math"/>
              </a:rPr>
              <a:t>n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R</a:t>
            </a:r>
            <a:r>
              <a:rPr lang="en-US" sz="2000" dirty="0" smtClean="0"/>
              <a:t> </a:t>
            </a:r>
            <a:r>
              <a:rPr lang="en-US" sz="2000" dirty="0" err="1" smtClean="0"/>
              <a:t>submatrix</a:t>
            </a:r>
            <a:r>
              <a:rPr lang="en-US" sz="2000" dirty="0" smtClean="0"/>
              <a:t> of </a:t>
            </a:r>
            <a:r>
              <a:rPr lang="en-US" sz="2000" i="1" dirty="0" smtClean="0">
                <a:latin typeface="Cambria Math"/>
                <a:cs typeface="Cambria Math"/>
              </a:rPr>
              <a:t>C</a:t>
            </a:r>
            <a:r>
              <a:rPr lang="en-US" sz="2000" dirty="0" smtClean="0"/>
              <a:t>. </a:t>
            </a:r>
          </a:p>
          <a:p>
            <a:pPr lvl="1"/>
            <a:r>
              <a:rPr lang="en-US" sz="1400" dirty="0" smtClean="0"/>
              <a:t>SIMD assembly (AVX, AVX512, </a:t>
            </a:r>
            <a:r>
              <a:rPr lang="en-US" sz="1400" dirty="0" err="1" smtClean="0"/>
              <a:t>etc</a:t>
            </a:r>
            <a:r>
              <a:rPr lang="en-US" sz="1400" dirty="0" smtClean="0"/>
              <a:t>)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34" y="2715653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47" y="3985269"/>
            <a:ext cx="451855" cy="44096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53170" y="4035399"/>
            <a:ext cx="4569151" cy="784921"/>
          </a:xfrm>
          <a:prstGeom prst="rect">
            <a:avLst/>
          </a:prstGeom>
        </p:spPr>
        <p:txBody>
          <a:bodyPr vert="horz" lIns="114944" tIns="57472" rIns="114944" bIns="57472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</a:t>
            </a:r>
            <a:r>
              <a:rPr lang="en-US" sz="2000" dirty="0" smtClean="0"/>
              <a:t>ntegrate </a:t>
            </a:r>
            <a:r>
              <a:rPr lang="en-US" sz="2000" dirty="0"/>
              <a:t>the addition of multiple </a:t>
            </a:r>
            <a:r>
              <a:rPr lang="en-US" sz="2000" dirty="0" smtClean="0"/>
              <a:t>matrices </a:t>
            </a:r>
            <a:r>
              <a:rPr lang="en-US" sz="2000" i="1" dirty="0" err="1">
                <a:latin typeface="Cambria Math"/>
                <a:cs typeface="Cambria Math"/>
              </a:rPr>
              <a:t>X</a:t>
            </a:r>
            <a:r>
              <a:rPr lang="en-US" sz="2000" i="1" baseline="-25000" dirty="0" err="1">
                <a:latin typeface="Cambria Math"/>
                <a:cs typeface="Cambria Math"/>
              </a:rPr>
              <a:t>s</a:t>
            </a:r>
            <a:r>
              <a:rPr lang="en-US" sz="2000" dirty="0"/>
              <a:t> into </a:t>
            </a:r>
          </a:p>
          <a:p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53170" y="5381221"/>
            <a:ext cx="4569151" cy="1002344"/>
          </a:xfrm>
          <a:prstGeom prst="rect">
            <a:avLst/>
          </a:prstGeom>
        </p:spPr>
        <p:txBody>
          <a:bodyPr vert="horz" lIns="114944" tIns="57472" rIns="114944" bIns="57472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</a:t>
            </a:r>
            <a:r>
              <a:rPr lang="en-US" sz="2000" dirty="0" smtClean="0"/>
              <a:t>ntegrate the update of </a:t>
            </a:r>
            <a:r>
              <a:rPr lang="en-US" sz="2000" dirty="0"/>
              <a:t>multiple </a:t>
            </a:r>
            <a:r>
              <a:rPr lang="en-US" sz="2000" dirty="0" err="1"/>
              <a:t>submatrices</a:t>
            </a:r>
            <a:r>
              <a:rPr lang="en-US" sz="2000" dirty="0"/>
              <a:t> of  </a:t>
            </a:r>
            <a:r>
              <a:rPr lang="en-US" sz="2000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211651" y="2253988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BLIS framework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4248" y="2244988"/>
            <a:ext cx="415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Adapted to general operation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Screen Shot 2016-04-24 at 8.3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29" y="1345548"/>
            <a:ext cx="3291878" cy="899440"/>
          </a:xfrm>
          <a:prstGeom prst="rect">
            <a:avLst/>
          </a:prstGeom>
        </p:spPr>
      </p:pic>
      <p:pic>
        <p:nvPicPr>
          <p:cNvPr id="13" name="Picture 12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47" y="2968320"/>
            <a:ext cx="396058" cy="39845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327902" y="2898964"/>
            <a:ext cx="633565" cy="215147"/>
          </a:xfrm>
          <a:prstGeom prst="rightArrow">
            <a:avLst/>
          </a:prstGeom>
          <a:solidFill>
            <a:srgbClr val="DA05DF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311192" y="4318662"/>
            <a:ext cx="633565" cy="215147"/>
          </a:xfrm>
          <a:prstGeom prst="rightArrow">
            <a:avLst/>
          </a:prstGeom>
          <a:solidFill>
            <a:srgbClr val="1FC71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11192" y="5743764"/>
            <a:ext cx="633565" cy="215147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505073" y="1292933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57967" y="1290466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63759" y="1576054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a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06882"/>
            <a:ext cx="9239034" cy="4827694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Naïve </a:t>
            </a:r>
            <a:r>
              <a:rPr lang="en-US" dirty="0" err="1" smtClean="0">
                <a:solidFill>
                  <a:srgbClr val="008000"/>
                </a:solidFill>
              </a:rPr>
              <a:t>Strassen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A traditional implementation with temporary buffers.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the addition of matrices into     and      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ABC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the addition of matrices into     and      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Integrate the update of </a:t>
            </a:r>
            <a:r>
              <a:rPr lang="en-US" dirty="0"/>
              <a:t>multiple </a:t>
            </a:r>
            <a:r>
              <a:rPr lang="en-US" dirty="0" err="1"/>
              <a:t>submatrices</a:t>
            </a:r>
            <a:r>
              <a:rPr lang="en-US" dirty="0"/>
              <a:t> of 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in the micro-kernel.</a:t>
            </a:r>
            <a:endParaRPr lang="en-US" dirty="0"/>
          </a:p>
        </p:txBody>
      </p:sp>
      <p:pic>
        <p:nvPicPr>
          <p:cNvPr id="4" name="Picture 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2" y="3866891"/>
            <a:ext cx="451855" cy="440967"/>
          </a:xfrm>
          <a:prstGeom prst="rect">
            <a:avLst/>
          </a:prstGeom>
        </p:spPr>
      </p:pic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06" y="3897249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2" y="4960394"/>
            <a:ext cx="451855" cy="440967"/>
          </a:xfrm>
          <a:prstGeom prst="rect">
            <a:avLst/>
          </a:prstGeom>
        </p:spPr>
      </p:pic>
      <p:pic>
        <p:nvPicPr>
          <p:cNvPr id="7" name="Picture 6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5002903"/>
            <a:ext cx="396058" cy="3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ontent Placeholder 2"/>
          <p:cNvSpPr>
            <a:spLocks noGrp="1"/>
          </p:cNvSpPr>
          <p:nvPr>
            <p:ph idx="1"/>
          </p:nvPr>
        </p:nvSpPr>
        <p:spPr>
          <a:xfrm>
            <a:off x="4539626" y="849123"/>
            <a:ext cx="5398385" cy="4827694"/>
          </a:xfrm>
        </p:spPr>
        <p:txBody>
          <a:bodyPr>
            <a:normAutofit/>
          </a:bodyPr>
          <a:lstStyle/>
          <a:p>
            <a:r>
              <a:rPr lang="en-US" sz="2000" dirty="0"/>
              <a:t>For </a:t>
            </a:r>
            <a:r>
              <a:rPr lang="en-US" sz="2000" dirty="0" smtClean="0"/>
              <a:t>architectures with independent L2 cache, </a:t>
            </a:r>
            <a:r>
              <a:rPr lang="en-US" sz="2000" dirty="0"/>
              <a:t>we </a:t>
            </a:r>
            <a:r>
              <a:rPr lang="en-US" sz="2000" dirty="0" smtClean="0"/>
              <a:t>parallelize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loop (along </a:t>
            </a:r>
            <a:r>
              <a:rPr lang="en-US" sz="2000" i="1" dirty="0" err="1" smtClean="0">
                <a:latin typeface="Cambria Math"/>
                <a:cs typeface="Cambria Math"/>
              </a:rPr>
              <a:t>m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C</a:t>
            </a:r>
            <a:r>
              <a:rPr lang="en-US" sz="2000" dirty="0" smtClean="0"/>
              <a:t> direction)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For architectures with shared L2 cache, we parallelize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loop (along </a:t>
            </a:r>
            <a:r>
              <a:rPr lang="en-US" sz="2000" i="1" dirty="0" err="1" smtClean="0">
                <a:latin typeface="Cambria Math"/>
                <a:cs typeface="Cambria Math"/>
              </a:rPr>
              <a:t>n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R</a:t>
            </a:r>
            <a:r>
              <a:rPr lang="en-US" sz="2000" dirty="0" smtClean="0"/>
              <a:t> direction)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For many-core architecture (e.g. Xeon Phi, 240 threads), we parallelize both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and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loop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82" y="-61417"/>
            <a:ext cx="9052560" cy="1219200"/>
          </a:xfrm>
        </p:spPr>
        <p:txBody>
          <a:bodyPr/>
          <a:lstStyle/>
          <a:p>
            <a:r>
              <a:rPr lang="en-US" dirty="0" smtClean="0"/>
              <a:t>Parallelization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786" y="6329345"/>
            <a:ext cx="4811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" pitchFamily="18" charset="0"/>
                <a:cs typeface="Times" pitchFamily="18" charset="0"/>
              </a:rPr>
              <a:t>*Tyler 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M. Smith, Robert Van De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Geijn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Mikhail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Smelyanskiy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Jeff R. Hammond, and Field G. Van Zee. "Anatomy of high-performance many-threaded matrix multiplication." In </a:t>
            </a:r>
            <a:r>
              <a:rPr lang="en-US" sz="1000" i="1" dirty="0">
                <a:latin typeface="Times" pitchFamily="18" charset="0"/>
                <a:cs typeface="Times" pitchFamily="18" charset="0"/>
              </a:rPr>
              <a:t>Parallel and Distributed Processing Symposium, 2014 IEEE 28th International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pp. 1049-1059. IEEE, 2014.</a:t>
            </a:r>
          </a:p>
          <a:p>
            <a:r>
              <a:rPr lang="en-US" sz="1000" dirty="0">
                <a:latin typeface="Times" pitchFamily="18" charset="0"/>
                <a:cs typeface="Times" pitchFamily="18" charset="0"/>
              </a:rPr>
              <a:t> </a:t>
            </a: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5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11" y="1877334"/>
            <a:ext cx="2706302" cy="967974"/>
          </a:xfrm>
          <a:prstGeom prst="rect">
            <a:avLst/>
          </a:prstGeom>
        </p:spPr>
      </p:pic>
      <p:pic>
        <p:nvPicPr>
          <p:cNvPr id="7" name="Picture 6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58" y="3603323"/>
            <a:ext cx="2681238" cy="707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5516" y="625442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529" y="64145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222740" y="6338339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222740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732328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686478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268653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315921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362831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408266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455176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2500149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2547059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2640879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2593969" y="6338339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2939623" y="6338339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5400000">
            <a:off x="2219437" y="6524005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3136915" y="6343455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25300" y="6550810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39618" y="6385060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8" name="Rectangle 2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215339" y="6127184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86095" y="6011769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40" name="Right Brace 39"/>
          <p:cNvSpPr/>
          <p:nvPr/>
        </p:nvSpPr>
        <p:spPr>
          <a:xfrm rot="10800000">
            <a:off x="1452029" y="54479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203400" y="540958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" name="Rectangle 41"/>
          <p:cNvSpPr>
            <a:spLocks/>
          </p:cNvSpPr>
          <p:nvPr/>
        </p:nvSpPr>
        <p:spPr>
          <a:xfrm>
            <a:off x="2223573" y="5441598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>
            <a:spLocks/>
          </p:cNvSpPr>
          <p:nvPr/>
        </p:nvSpPr>
        <p:spPr>
          <a:xfrm>
            <a:off x="2223573" y="5441498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2223573" y="5593902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23573" y="5746302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264884" y="546159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264884" y="56199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264884" y="57664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5" name="Straight Arrow Connector 7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1774263" y="547899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2937660" y="5434907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1532938" y="5442740"/>
            <a:ext cx="171773" cy="457204"/>
            <a:chOff x="2505575" y="6916545"/>
            <a:chExt cx="171773" cy="457204"/>
          </a:xfrm>
        </p:grpSpPr>
        <p:sp>
          <p:nvSpPr>
            <p:cNvPr id="91" name="Rectangle 90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968682" y="5474964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6" name="Straight Connector 95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ight Brace 108"/>
          <p:cNvSpPr/>
          <p:nvPr/>
        </p:nvSpPr>
        <p:spPr>
          <a:xfrm rot="16200000">
            <a:off x="1593006" y="5308632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474679" y="5175484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ight Brace 110"/>
          <p:cNvSpPr/>
          <p:nvPr/>
        </p:nvSpPr>
        <p:spPr>
          <a:xfrm>
            <a:off x="3146202" y="543972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139841" y="559236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74064" y="5073559"/>
            <a:ext cx="4288536" cy="1944216"/>
            <a:chOff x="197259" y="4433903"/>
            <a:chExt cx="4288536" cy="1944216"/>
          </a:xfrm>
        </p:grpSpPr>
        <p:sp>
          <p:nvSpPr>
            <p:cNvPr id="114" name="Rounded Rectangle 113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685338" y="5595140"/>
            <a:ext cx="171773" cy="457204"/>
            <a:chOff x="2505575" y="6916545"/>
            <a:chExt cx="171773" cy="457204"/>
          </a:xfrm>
        </p:grpSpPr>
        <p:sp>
          <p:nvSpPr>
            <p:cNvPr id="117" name="Rectangle 11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1346" y="5477122"/>
            <a:ext cx="1414037" cy="988743"/>
            <a:chOff x="1193983" y="6950927"/>
            <a:chExt cx="1414037" cy="988743"/>
          </a:xfrm>
        </p:grpSpPr>
        <p:grpSp>
          <p:nvGrpSpPr>
            <p:cNvPr id="122" name="Group 121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5" name="Bent Arrow 124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Bent Arrow 125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3" name="Bent Arrow 122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1317404" y="5856476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>
            <a:spLocks/>
          </p:cNvSpPr>
          <p:nvPr/>
        </p:nvSpPr>
        <p:spPr>
          <a:xfrm>
            <a:off x="1535964" y="6338339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414240" y="6207313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9801" y="656781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31" name="Rectangle 130"/>
          <p:cNvSpPr/>
          <p:nvPr/>
        </p:nvSpPr>
        <p:spPr>
          <a:xfrm>
            <a:off x="397083" y="6772276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11132" y="6693248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33" name="Rectangle 132"/>
          <p:cNvSpPr/>
          <p:nvPr/>
        </p:nvSpPr>
        <p:spPr>
          <a:xfrm>
            <a:off x="397083" y="6644260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28934" y="4423203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1730898" y="44948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29704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01477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3249" y="442537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44641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1016413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188187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359959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1531733" y="44258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937157" y="442130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310943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283169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3456905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3630641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804377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397811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150038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2937660" y="4421305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2968682" y="4459984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4" name="Group 153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" name="TextBox 265"/>
          <p:cNvSpPr txBox="1"/>
          <p:nvPr/>
        </p:nvSpPr>
        <p:spPr>
          <a:xfrm>
            <a:off x="269830" y="415358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Right Brace 266"/>
          <p:cNvSpPr/>
          <p:nvPr/>
        </p:nvSpPr>
        <p:spPr>
          <a:xfrm rot="16200000">
            <a:off x="389139" y="427977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TextBox 267"/>
          <p:cNvSpPr txBox="1"/>
          <p:nvPr/>
        </p:nvSpPr>
        <p:spPr>
          <a:xfrm>
            <a:off x="2877786" y="4156213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Right Brace 268"/>
          <p:cNvSpPr/>
          <p:nvPr/>
        </p:nvSpPr>
        <p:spPr>
          <a:xfrm rot="16200000">
            <a:off x="2997095" y="4282408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" name="Group 269"/>
          <p:cNvGrpSpPr/>
          <p:nvPr/>
        </p:nvGrpSpPr>
        <p:grpSpPr>
          <a:xfrm>
            <a:off x="3484369" y="4099967"/>
            <a:ext cx="328530" cy="327936"/>
            <a:chOff x="3769977" y="3815082"/>
            <a:chExt cx="328530" cy="327936"/>
          </a:xfrm>
        </p:grpSpPr>
        <p:sp>
          <p:nvSpPr>
            <p:cNvPr id="271" name="TextBox 270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3" name="Rounded Rectangle 272"/>
          <p:cNvSpPr/>
          <p:nvPr/>
        </p:nvSpPr>
        <p:spPr>
          <a:xfrm>
            <a:off x="130698" y="4139043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4" name="TextBox 273"/>
          <p:cNvSpPr txBox="1"/>
          <p:nvPr/>
        </p:nvSpPr>
        <p:spPr>
          <a:xfrm>
            <a:off x="769510" y="402129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75" name="Rectangle 274"/>
          <p:cNvSpPr/>
          <p:nvPr/>
        </p:nvSpPr>
        <p:spPr>
          <a:xfrm>
            <a:off x="481334" y="4575603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482104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53877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25649" y="457777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997041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1168813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1340587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1512359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1684133" y="4578204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84" name="TextBox 283"/>
          <p:cNvSpPr txBox="1"/>
          <p:nvPr/>
        </p:nvSpPr>
        <p:spPr>
          <a:xfrm>
            <a:off x="233823" y="4841167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7052" y="438787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6" name="Group 285"/>
          <p:cNvGrpSpPr/>
          <p:nvPr/>
        </p:nvGrpSpPr>
        <p:grpSpPr>
          <a:xfrm>
            <a:off x="84978" y="2809384"/>
            <a:ext cx="4453128" cy="4290687"/>
            <a:chOff x="108173" y="2389043"/>
            <a:chExt cx="4453128" cy="4071372"/>
          </a:xfrm>
        </p:grpSpPr>
        <p:sp>
          <p:nvSpPr>
            <p:cNvPr id="287" name="Rounded Rectangle 286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524532" y="328599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0" name="Rectangle 289"/>
          <p:cNvSpPr/>
          <p:nvPr/>
        </p:nvSpPr>
        <p:spPr>
          <a:xfrm>
            <a:off x="487689" y="312844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2135138" y="31284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487689" y="3128444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487691" y="334790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487689" y="356735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2135705" y="33478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135706" y="35673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7" name="Right Brace 296"/>
          <p:cNvSpPr/>
          <p:nvPr/>
        </p:nvSpPr>
        <p:spPr>
          <a:xfrm rot="10800000">
            <a:off x="2060108" y="312844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/>
          <p:cNvSpPr txBox="1"/>
          <p:nvPr/>
        </p:nvSpPr>
        <p:spPr>
          <a:xfrm>
            <a:off x="1798534" y="312956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429780" y="3083197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071843" y="3077127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640089" y="328084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2287538" y="32808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640089" y="3280844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640091" y="350030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40089" y="371975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2288105" y="35002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2288106" y="37197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ight Brace 307"/>
          <p:cNvSpPr/>
          <p:nvPr/>
        </p:nvSpPr>
        <p:spPr>
          <a:xfrm>
            <a:off x="1450336" y="328084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/>
          <p:cNvSpPr txBox="1"/>
          <p:nvPr/>
        </p:nvSpPr>
        <p:spPr>
          <a:xfrm>
            <a:off x="1450336" y="328196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582180" y="3235597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2224243" y="322952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ent Arrow 311"/>
          <p:cNvSpPr/>
          <p:nvPr/>
        </p:nvSpPr>
        <p:spPr>
          <a:xfrm rot="5400000">
            <a:off x="2107038" y="3708164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3" name="Bent Arrow 312"/>
          <p:cNvSpPr/>
          <p:nvPr/>
        </p:nvSpPr>
        <p:spPr>
          <a:xfrm rot="5400000">
            <a:off x="2016241" y="3539958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2217974" y="442670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15" name="Group 314"/>
          <p:cNvGrpSpPr/>
          <p:nvPr/>
        </p:nvGrpSpPr>
        <p:grpSpPr>
          <a:xfrm>
            <a:off x="2217974" y="4426606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6" name="Rectangle 315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259285" y="444670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20" name="Straight Arrow Connector 31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2259285" y="460501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4" name="Straight Arrow Connector 3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Group 346"/>
          <p:cNvGrpSpPr/>
          <p:nvPr/>
        </p:nvGrpSpPr>
        <p:grpSpPr>
          <a:xfrm>
            <a:off x="2259285" y="475150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8" name="Straight Arrow Connector 3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1" name="Right Brace 360"/>
          <p:cNvSpPr/>
          <p:nvPr/>
        </p:nvSpPr>
        <p:spPr>
          <a:xfrm rot="10800000">
            <a:off x="2134994" y="4424998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Brace 361"/>
          <p:cNvSpPr/>
          <p:nvPr/>
        </p:nvSpPr>
        <p:spPr>
          <a:xfrm rot="5400000">
            <a:off x="2464678" y="4675963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/>
          <p:cNvGrpSpPr/>
          <p:nvPr/>
        </p:nvGrpSpPr>
        <p:grpSpPr>
          <a:xfrm>
            <a:off x="2326501" y="4117364"/>
            <a:ext cx="304260" cy="327936"/>
            <a:chOff x="3769978" y="3815082"/>
            <a:chExt cx="304260" cy="327936"/>
          </a:xfrm>
        </p:grpSpPr>
        <p:sp>
          <p:nvSpPr>
            <p:cNvPr id="364" name="TextBox 36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6" name="TextBox 365"/>
          <p:cNvSpPr txBox="1"/>
          <p:nvPr/>
        </p:nvSpPr>
        <p:spPr>
          <a:xfrm>
            <a:off x="2352438" y="49389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1884732" y="4387130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8" name="Rectangle 367"/>
          <p:cNvSpPr/>
          <p:nvPr/>
        </p:nvSpPr>
        <p:spPr>
          <a:xfrm>
            <a:off x="397084" y="6516244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509713" y="6437204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70" name="TextBox 369"/>
          <p:cNvSpPr txBox="1"/>
          <p:nvPr/>
        </p:nvSpPr>
        <p:spPr>
          <a:xfrm>
            <a:off x="2624639" y="3642289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3538156" y="3559507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2" name="Group 371"/>
          <p:cNvGrpSpPr/>
          <p:nvPr/>
        </p:nvGrpSpPr>
        <p:grpSpPr>
          <a:xfrm>
            <a:off x="39258" y="1363640"/>
            <a:ext cx="4535424" cy="5776148"/>
            <a:chOff x="62453" y="1169884"/>
            <a:chExt cx="4535424" cy="5330247"/>
          </a:xfrm>
        </p:grpSpPr>
        <p:sp>
          <p:nvSpPr>
            <p:cNvPr id="373" name="Rounded Rectangle 37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75" name="TextBox 374"/>
          <p:cNvSpPr txBox="1"/>
          <p:nvPr/>
        </p:nvSpPr>
        <p:spPr>
          <a:xfrm>
            <a:off x="1524532" y="196435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6" name="Right Brace 375"/>
          <p:cNvSpPr/>
          <p:nvPr/>
        </p:nvSpPr>
        <p:spPr>
          <a:xfrm rot="10800000">
            <a:off x="3122757" y="177057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TextBox 376"/>
          <p:cNvSpPr txBox="1"/>
          <p:nvPr/>
        </p:nvSpPr>
        <p:spPr>
          <a:xfrm>
            <a:off x="2905155" y="176829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8" name="Group 377"/>
          <p:cNvGrpSpPr/>
          <p:nvPr/>
        </p:nvGrpSpPr>
        <p:grpSpPr>
          <a:xfrm>
            <a:off x="422438" y="1724934"/>
            <a:ext cx="3565318" cy="756597"/>
            <a:chOff x="1395075" y="3536539"/>
            <a:chExt cx="3565318" cy="756597"/>
          </a:xfrm>
        </p:grpSpPr>
        <p:sp>
          <p:nvSpPr>
            <p:cNvPr id="379" name="Rectangle 3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1" name="Right Brace 390"/>
          <p:cNvSpPr/>
          <p:nvPr/>
        </p:nvSpPr>
        <p:spPr>
          <a:xfrm rot="5400000">
            <a:off x="2378411" y="2512012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2256763" y="2603452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3" name="Group 392"/>
          <p:cNvGrpSpPr/>
          <p:nvPr/>
        </p:nvGrpSpPr>
        <p:grpSpPr>
          <a:xfrm>
            <a:off x="574838" y="1877334"/>
            <a:ext cx="3565318" cy="756597"/>
            <a:chOff x="1395075" y="3536539"/>
            <a:chExt cx="3565318" cy="756597"/>
          </a:xfrm>
        </p:grpSpPr>
        <p:sp>
          <p:nvSpPr>
            <p:cNvPr id="394" name="Rectangle 39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3201343" y="3129561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7" name="U-Turn Arrow 406"/>
          <p:cNvSpPr/>
          <p:nvPr/>
        </p:nvSpPr>
        <p:spPr>
          <a:xfrm rot="5400000">
            <a:off x="3585834" y="2536193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436119" y="313025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3458246" y="304853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U-Turn Arrow 409"/>
          <p:cNvSpPr/>
          <p:nvPr/>
        </p:nvSpPr>
        <p:spPr>
          <a:xfrm rot="5400000">
            <a:off x="3443315" y="2388575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397084" y="6388228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09801" y="631078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413" name="TextBox 412"/>
          <p:cNvSpPr txBox="1"/>
          <p:nvPr/>
        </p:nvSpPr>
        <p:spPr>
          <a:xfrm>
            <a:off x="2989489" y="2714880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4001120" y="2628460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1525664" y="59275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6" name="Right Brace 415"/>
          <p:cNvSpPr/>
          <p:nvPr/>
        </p:nvSpPr>
        <p:spPr>
          <a:xfrm rot="16200000">
            <a:off x="3572237" y="-28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ight Brace 416"/>
          <p:cNvSpPr/>
          <p:nvPr/>
        </p:nvSpPr>
        <p:spPr>
          <a:xfrm rot="16200000">
            <a:off x="846583" y="-28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TextBox 417"/>
          <p:cNvSpPr txBox="1"/>
          <p:nvPr/>
        </p:nvSpPr>
        <p:spPr>
          <a:xfrm>
            <a:off x="3450737" y="54856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731233" y="54856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0" name="Group 419"/>
          <p:cNvGrpSpPr/>
          <p:nvPr/>
        </p:nvGrpSpPr>
        <p:grpSpPr>
          <a:xfrm>
            <a:off x="-1890" y="80033"/>
            <a:ext cx="4617720" cy="7101163"/>
            <a:chOff x="970747" y="1812366"/>
            <a:chExt cx="4617720" cy="6842635"/>
          </a:xfrm>
        </p:grpSpPr>
        <p:sp>
          <p:nvSpPr>
            <p:cNvPr id="421" name="Rounded Rectangle 420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436073" y="401894"/>
            <a:ext cx="3811930" cy="757924"/>
            <a:chOff x="1408710" y="2470227"/>
            <a:chExt cx="3811930" cy="757924"/>
          </a:xfrm>
        </p:grpSpPr>
        <p:grpSp>
          <p:nvGrpSpPr>
            <p:cNvPr id="424" name="Group 42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6" name="Rectangle 42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TextBox 426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1" name="TextBox 430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5" name="TextBox 42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588473" y="554294"/>
            <a:ext cx="3811930" cy="757924"/>
            <a:chOff x="1408710" y="2470227"/>
            <a:chExt cx="3811930" cy="757924"/>
          </a:xfrm>
        </p:grpSpPr>
        <p:grpSp>
          <p:nvGrpSpPr>
            <p:cNvPr id="436" name="Group 4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3" name="TextBox 4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Connector 4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7" name="TextBox 436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7" name="TextBox 446"/>
          <p:cNvSpPr txBox="1"/>
          <p:nvPr/>
        </p:nvSpPr>
        <p:spPr>
          <a:xfrm>
            <a:off x="3450737" y="17754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731233" y="17754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397083" y="6256568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TextBox 449"/>
          <p:cNvSpPr txBox="1"/>
          <p:nvPr/>
        </p:nvSpPr>
        <p:spPr>
          <a:xfrm>
            <a:off x="510571" y="6177540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pic>
        <p:nvPicPr>
          <p:cNvPr id="452" name="Picture 451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07" y="5340474"/>
            <a:ext cx="2706302" cy="967974"/>
          </a:xfrm>
          <a:prstGeom prst="rect">
            <a:avLst/>
          </a:prstGeom>
        </p:spPr>
      </p:pic>
      <p:pic>
        <p:nvPicPr>
          <p:cNvPr id="453" name="Picture 452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62" y="5423785"/>
            <a:ext cx="2681238" cy="7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Conventional Matrix-matrix multiplication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Strassen’s</a:t>
            </a:r>
            <a:r>
              <a:rPr lang="en-US" dirty="0" smtClean="0">
                <a:solidFill>
                  <a:srgbClr val="000000"/>
                </a:solidFill>
              </a:rPr>
              <a:t> Algorithm Reloaded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High-performance Implementations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Theoretical Model and Analysis</a:t>
            </a:r>
          </a:p>
          <a:p>
            <a:r>
              <a:rPr lang="en-US" dirty="0" smtClean="0"/>
              <a:t>Performance Experiments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01" y="1756705"/>
            <a:ext cx="9052560" cy="4635166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Metric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Time Breakdown</a:t>
            </a:r>
          </a:p>
          <a:p>
            <a:endParaRPr lang="en-US" dirty="0"/>
          </a:p>
        </p:txBody>
      </p:sp>
      <p:pic>
        <p:nvPicPr>
          <p:cNvPr id="5" name="Picture 4" descr="Screen Shot 2016-04-25 at 1.45.0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5835" r="3718" b="16669"/>
          <a:stretch/>
        </p:blipFill>
        <p:spPr>
          <a:xfrm>
            <a:off x="2872412" y="4260714"/>
            <a:ext cx="2605521" cy="480651"/>
          </a:xfrm>
          <a:prstGeom prst="rect">
            <a:avLst/>
          </a:prstGeom>
        </p:spPr>
      </p:pic>
      <p:pic>
        <p:nvPicPr>
          <p:cNvPr id="8" name="Picture 7" descr="Screen Shot 2016-04-27 at 1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4" y="2443104"/>
            <a:ext cx="6956634" cy="104080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997957" y="4783700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090155" y="4783700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67190" y="5623594"/>
            <a:ext cx="1261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Arithmetic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perations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1648" y="5632055"/>
            <a:ext cx="1261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Memory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perations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1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237" y="3112315"/>
            <a:ext cx="6211147" cy="413515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DGEMM</a:t>
            </a:r>
          </a:p>
          <a:p>
            <a:pPr lvl="1"/>
            <a:r>
              <a:rPr lang="en-US" dirty="0" smtClean="0"/>
              <a:t>No extra additions</a:t>
            </a:r>
          </a:p>
          <a:p>
            <a:endParaRPr lang="en-US" dirty="0"/>
          </a:p>
          <a:p>
            <a:r>
              <a:rPr lang="en-US" dirty="0" smtClean="0"/>
              <a:t>One-level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12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</a:p>
          <a:p>
            <a:endParaRPr lang="en-US" dirty="0"/>
          </a:p>
          <a:p>
            <a:r>
              <a:rPr lang="en-US" dirty="0" smtClean="0"/>
              <a:t>Two-level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95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154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  <a:endParaRPr lang="en-US" dirty="0"/>
          </a:p>
        </p:txBody>
      </p:sp>
      <p:pic>
        <p:nvPicPr>
          <p:cNvPr id="5" name="Picture 4" descr="Screen Shot 2016-04-25 at 1.45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0" y="1313328"/>
            <a:ext cx="4451307" cy="48370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701624" y="1797032"/>
            <a:ext cx="165947" cy="55670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8858" y="2302931"/>
            <a:ext cx="14334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Submatrix</a:t>
            </a:r>
            <a:endParaRPr lang="en-US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multiplication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691291" y="1822427"/>
            <a:ext cx="165947" cy="50590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7651" y="2281318"/>
            <a:ext cx="2493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Extra additions with </a:t>
            </a:r>
            <a:r>
              <a:rPr lang="en-US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submatrices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 of A, B, C, respectively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9103" y="4014830"/>
            <a:ext cx="35830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–=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2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              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2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11" name="Picture 10" descr="Screen Shot 2016-04-24 at 8.12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28" y="5492208"/>
            <a:ext cx="4054076" cy="175253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222065" y="4080933"/>
            <a:ext cx="194731" cy="17791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22059" y="4267201"/>
            <a:ext cx="194731" cy="17791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22059" y="4792155"/>
            <a:ext cx="194731" cy="17791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13586" y="4995357"/>
            <a:ext cx="194731" cy="17791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88185" y="5198565"/>
            <a:ext cx="194731" cy="17791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3" name="Picture 32" descr="Screen Shot 2016-04-27 at 4.00.2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79"/>
          <a:stretch/>
        </p:blipFill>
        <p:spPr>
          <a:xfrm>
            <a:off x="563454" y="3832282"/>
            <a:ext cx="1193579" cy="182548"/>
          </a:xfrm>
          <a:prstGeom prst="rect">
            <a:avLst/>
          </a:prstGeom>
        </p:spPr>
      </p:pic>
      <p:pic>
        <p:nvPicPr>
          <p:cNvPr id="34" name="Picture 33" descr="Screen Shot 2016-04-27 at 4.00.3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r="758" b="7991"/>
          <a:stretch/>
        </p:blipFill>
        <p:spPr>
          <a:xfrm>
            <a:off x="537608" y="5322061"/>
            <a:ext cx="4888707" cy="40803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075267" y="5630331"/>
            <a:ext cx="135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09799" y="5630331"/>
            <a:ext cx="135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25799" y="5630331"/>
            <a:ext cx="135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74065" y="5630331"/>
            <a:ext cx="228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5" name="Picture 34" descr="Screen Shot 2016-04-27 at 4.00.45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25" y="6884191"/>
            <a:ext cx="5179068" cy="431009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1075266" y="7244740"/>
            <a:ext cx="228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5997" y="7247466"/>
            <a:ext cx="228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54485" y="7247466"/>
            <a:ext cx="228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94190" y="7253206"/>
            <a:ext cx="3263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553835" y="3806880"/>
            <a:ext cx="274965" cy="24865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860125" y="3916950"/>
            <a:ext cx="485141" cy="1"/>
          </a:xfrm>
          <a:prstGeom prst="line">
            <a:avLst/>
          </a:prstGeom>
          <a:ln>
            <a:solidFill>
              <a:srgbClr val="FF0000"/>
            </a:solidFill>
            <a:tailEnd type="stealth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356699" y="3723257"/>
            <a:ext cx="5284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u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nit time for one arithmetic operation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03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  <p:bldP spid="9" grpId="0"/>
      <p:bldP spid="10" grpId="0" uiExpand="1"/>
      <p:bldP spid="12" grpId="0" uiExpand="1" animBg="1"/>
      <p:bldP spid="14" grpId="0" uiExpand="1" animBg="1"/>
      <p:bldP spid="15" grpId="0" uiExpand="1" animBg="1"/>
      <p:bldP spid="16" grpId="0" uiExpand="1" animBg="1"/>
      <p:bldP spid="17" grpId="0" uiExpand="1" animBg="1"/>
      <p:bldP spid="36" grpId="0" uiExpand="1" animBg="1"/>
      <p:bldP spid="41" grpId="0" uiExpan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706882"/>
            <a:ext cx="9157547" cy="4827694"/>
          </a:xfrm>
        </p:spPr>
        <p:txBody>
          <a:bodyPr>
            <a:noAutofit/>
          </a:bodyPr>
          <a:lstStyle/>
          <a:p>
            <a:r>
              <a:rPr lang="en-US" sz="2400" dirty="0" smtClean="0"/>
              <a:t>Assumption</a:t>
            </a:r>
          </a:p>
          <a:p>
            <a:pPr lvl="1"/>
            <a:r>
              <a:rPr lang="en-US" sz="2000" dirty="0" smtClean="0"/>
              <a:t>Simplified memory hierarchy model (fast caches + slow main memory)</a:t>
            </a:r>
          </a:p>
          <a:p>
            <a:pPr lvl="1"/>
            <a:r>
              <a:rPr lang="en-US" sz="2000" dirty="0" smtClean="0"/>
              <a:t>R/W fast caches is overlapped with computations.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Dominant memory operations</a:t>
            </a:r>
          </a:p>
          <a:p>
            <a:pPr lvl="1"/>
            <a:r>
              <a:rPr lang="en-US" sz="2000" dirty="0" smtClean="0"/>
              <a:t>Memory packing in DGEMM/adapted </a:t>
            </a:r>
            <a:r>
              <a:rPr lang="en-US" sz="2000" dirty="0"/>
              <a:t>general </a:t>
            </a:r>
            <a:r>
              <a:rPr lang="en-US" sz="2000" dirty="0" err="1" smtClean="0"/>
              <a:t>operaton</a:t>
            </a:r>
            <a:r>
              <a:rPr lang="en-US" sz="2000" dirty="0" smtClean="0"/>
              <a:t> routine</a:t>
            </a:r>
          </a:p>
          <a:p>
            <a:pPr lvl="1"/>
            <a:r>
              <a:rPr lang="en-US" sz="2000" dirty="0" smtClean="0"/>
              <a:t>Reading/writing </a:t>
            </a:r>
            <a:r>
              <a:rPr lang="en-US" sz="2000" dirty="0" err="1"/>
              <a:t>submatrices</a:t>
            </a:r>
            <a:r>
              <a:rPr lang="en-US" sz="2000" dirty="0"/>
              <a:t> of C </a:t>
            </a:r>
            <a:r>
              <a:rPr lang="en-US" sz="2000" dirty="0" smtClean="0"/>
              <a:t>in </a:t>
            </a:r>
            <a:r>
              <a:rPr lang="en-US" sz="2000" dirty="0"/>
              <a:t>(adapted)  </a:t>
            </a:r>
            <a:r>
              <a:rPr lang="en-US" sz="2000" dirty="0" smtClean="0"/>
              <a:t>routine</a:t>
            </a:r>
            <a:endParaRPr lang="en-US" sz="2000" dirty="0"/>
          </a:p>
          <a:p>
            <a:pPr lvl="1"/>
            <a:r>
              <a:rPr lang="en-US" sz="2000" dirty="0" smtClean="0"/>
              <a:t>Reading/writing of the temporary buffer that are part of Naïve </a:t>
            </a:r>
            <a:r>
              <a:rPr lang="en-US" sz="2000" dirty="0" err="1" smtClean="0"/>
              <a:t>Strassen</a:t>
            </a:r>
            <a:r>
              <a:rPr lang="en-US" sz="2000" dirty="0" smtClean="0"/>
              <a:t> and AB </a:t>
            </a:r>
            <a:r>
              <a:rPr lang="en-US" sz="2000" dirty="0" err="1" smtClean="0"/>
              <a:t>Strassen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Screen Shot 2016-04-27 at 8.39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97" y="3672485"/>
            <a:ext cx="474134" cy="381573"/>
          </a:xfrm>
          <a:prstGeom prst="rect">
            <a:avLst/>
          </a:prstGeom>
        </p:spPr>
      </p:pic>
      <p:pic>
        <p:nvPicPr>
          <p:cNvPr id="6" name="Picture 5" descr="Screen Shot 2016-04-27 at 8.40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68" y="3672485"/>
            <a:ext cx="491183" cy="370417"/>
          </a:xfrm>
          <a:prstGeom prst="rect">
            <a:avLst/>
          </a:prstGeom>
        </p:spPr>
      </p:pic>
      <p:pic>
        <p:nvPicPr>
          <p:cNvPr id="7" name="Picture 6" descr="Screen Shot 2016-04-27 at 8.40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44" y="4030057"/>
            <a:ext cx="481308" cy="377129"/>
          </a:xfrm>
          <a:prstGeom prst="rect">
            <a:avLst/>
          </a:prstGeom>
        </p:spPr>
      </p:pic>
      <p:pic>
        <p:nvPicPr>
          <p:cNvPr id="8" name="Picture 7" descr="Screen Shot 2016-04-27 at 8.41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44" y="4795118"/>
            <a:ext cx="444642" cy="321733"/>
          </a:xfrm>
          <a:prstGeom prst="rect">
            <a:avLst/>
          </a:prstGeom>
        </p:spPr>
      </p:pic>
      <p:pic>
        <p:nvPicPr>
          <p:cNvPr id="9" name="Picture 8" descr="Screen Shot 2016-04-27 at 8.41.0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48" y="4786651"/>
            <a:ext cx="435071" cy="321733"/>
          </a:xfrm>
          <a:prstGeom prst="rect">
            <a:avLst/>
          </a:prstGeom>
        </p:spPr>
      </p:pic>
      <p:pic>
        <p:nvPicPr>
          <p:cNvPr id="10" name="Picture 9" descr="Screen Shot 2016-04-27 at 8.41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53" y="4752784"/>
            <a:ext cx="448734" cy="362592"/>
          </a:xfrm>
          <a:prstGeom prst="rect">
            <a:avLst/>
          </a:prstGeom>
        </p:spPr>
      </p:pic>
      <p:pic>
        <p:nvPicPr>
          <p:cNvPr id="11" name="Picture 10" descr="Screen Shot 2016-04-27 at 9.57.2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" y="6187697"/>
            <a:ext cx="8898467" cy="4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6882"/>
            <a:ext cx="3815080" cy="482769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DGEMM</a:t>
            </a:r>
          </a:p>
          <a:p>
            <a:endParaRPr lang="en-US" sz="1800" dirty="0"/>
          </a:p>
          <a:p>
            <a:r>
              <a:rPr lang="en-US" sz="1800" dirty="0" smtClean="0"/>
              <a:t>One-level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ABC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AB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Naïve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2"/>
          <a:stretch/>
        </p:blipFill>
        <p:spPr>
          <a:xfrm>
            <a:off x="1977886" y="1350545"/>
            <a:ext cx="1357982" cy="339651"/>
          </a:xfrm>
          <a:prstGeom prst="rect">
            <a:avLst/>
          </a:prstGeom>
        </p:spPr>
      </p:pic>
      <p:pic>
        <p:nvPicPr>
          <p:cNvPr id="20" name="Picture 19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1977885" y="3183465"/>
            <a:ext cx="7970448" cy="541867"/>
          </a:xfrm>
          <a:prstGeom prst="rect">
            <a:avLst/>
          </a:prstGeom>
        </p:spPr>
      </p:pic>
      <p:pic>
        <p:nvPicPr>
          <p:cNvPr id="21" name="Picture 20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1977885" y="2602656"/>
            <a:ext cx="7970448" cy="558800"/>
          </a:xfrm>
          <a:prstGeom prst="rect">
            <a:avLst/>
          </a:prstGeom>
        </p:spPr>
      </p:pic>
      <p:pic>
        <p:nvPicPr>
          <p:cNvPr id="22" name="Picture 21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r="2110" b="87308"/>
          <a:stretch/>
        </p:blipFill>
        <p:spPr>
          <a:xfrm>
            <a:off x="1977885" y="1732283"/>
            <a:ext cx="7970448" cy="44026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9690302" y="1834147"/>
            <a:ext cx="274965" cy="24865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9" name="Straight Connector 28"/>
          <p:cNvCxnSpPr>
            <a:stCxn id="28" idx="3"/>
          </p:cNvCxnSpPr>
          <p:nvPr/>
        </p:nvCxnSpPr>
        <p:spPr>
          <a:xfrm flipH="1">
            <a:off x="9418321" y="2046384"/>
            <a:ext cx="312249" cy="126166"/>
          </a:xfrm>
          <a:prstGeom prst="line">
            <a:avLst/>
          </a:prstGeom>
          <a:ln>
            <a:solidFill>
              <a:srgbClr val="FF0000"/>
            </a:solidFill>
            <a:tailEnd type="stealth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752729" y="2194400"/>
            <a:ext cx="113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bandwidth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46902" y="1823394"/>
            <a:ext cx="147965" cy="24865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6" name="Straight Connector 35"/>
          <p:cNvCxnSpPr>
            <a:stCxn id="35" idx="3"/>
          </p:cNvCxnSpPr>
          <p:nvPr/>
        </p:nvCxnSpPr>
        <p:spPr>
          <a:xfrm flipH="1">
            <a:off x="5074922" y="2035631"/>
            <a:ext cx="293649" cy="126166"/>
          </a:xfrm>
          <a:prstGeom prst="line">
            <a:avLst/>
          </a:prstGeom>
          <a:ln>
            <a:solidFill>
              <a:srgbClr val="FF0000"/>
            </a:solidFill>
            <a:tailEnd type="stealth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98090" y="2127946"/>
            <a:ext cx="4532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/>
              </a:rPr>
              <a:t>l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 </a:t>
            </a:r>
            <a:r>
              <a:rPr lang="en-US" sz="1600" dirty="0" smtClean="0">
                <a:solidFill>
                  <a:srgbClr val="FF0000"/>
                </a:solidFill>
                <a:latin typeface="Cambria Math"/>
                <a:cs typeface="Cambria Math"/>
                <a:sym typeface="Symbol"/>
              </a:rPr>
              <a:t>[0.5</a:t>
            </a:r>
            <a:r>
              <a:rPr lang="en-US" sz="1600" dirty="0" smtClean="0">
                <a:solidFill>
                  <a:srgbClr val="FF0000"/>
                </a:solidFill>
                <a:latin typeface="Cambria Math"/>
                <a:cs typeface="Cambria Math"/>
              </a:rPr>
              <a:t>, 1]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, software prefetching efficiency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0437" y="4329852"/>
            <a:ext cx="344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tep function: periodical spikes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9" name="Picture 38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-1205" r="46076" b="-1"/>
          <a:stretch/>
        </p:blipFill>
        <p:spPr>
          <a:xfrm>
            <a:off x="3970438" y="1350545"/>
            <a:ext cx="1913896" cy="343747"/>
          </a:xfrm>
          <a:prstGeom prst="rect">
            <a:avLst/>
          </a:prstGeom>
        </p:spPr>
      </p:pic>
      <p:pic>
        <p:nvPicPr>
          <p:cNvPr id="40" name="Picture 39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-1205" b="-1"/>
          <a:stretch/>
        </p:blipFill>
        <p:spPr>
          <a:xfrm>
            <a:off x="6667672" y="1350545"/>
            <a:ext cx="2851223" cy="3437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7885" y="3787985"/>
            <a:ext cx="7970448" cy="541867"/>
            <a:chOff x="1977885" y="3787985"/>
            <a:chExt cx="7970448" cy="541867"/>
          </a:xfrm>
        </p:grpSpPr>
        <p:grpSp>
          <p:nvGrpSpPr>
            <p:cNvPr id="4" name="Group 3"/>
            <p:cNvGrpSpPr/>
            <p:nvPr/>
          </p:nvGrpSpPr>
          <p:grpSpPr>
            <a:xfrm>
              <a:off x="1977885" y="3787985"/>
              <a:ext cx="7970448" cy="541867"/>
              <a:chOff x="1977885" y="3787985"/>
              <a:chExt cx="7970448" cy="541867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977885" y="3787985"/>
                <a:ext cx="7970448" cy="541867"/>
                <a:chOff x="1977885" y="3787985"/>
                <a:chExt cx="7970448" cy="541867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1977885" y="3787985"/>
                  <a:ext cx="7970448" cy="541867"/>
                  <a:chOff x="1977885" y="3787985"/>
                  <a:chExt cx="7970448" cy="541867"/>
                </a:xfrm>
              </p:grpSpPr>
              <p:pic>
                <p:nvPicPr>
                  <p:cNvPr id="19" name="Picture 18" descr="Screen Shot 2016-04-27 at 10.24.39 PM.pn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2495" r="2110" b="43501"/>
                  <a:stretch/>
                </p:blipFill>
                <p:spPr>
                  <a:xfrm>
                    <a:off x="1977885" y="3787985"/>
                    <a:ext cx="7970448" cy="541867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114681" y="3954847"/>
                    <a:ext cx="186348" cy="21752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4" name="Picture 23" descr="Screen Shot 2016-04-27 at 10.24.39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67" t="46784" r="61069" b="47965"/>
                <a:stretch/>
              </p:blipFill>
              <p:spPr>
                <a:xfrm>
                  <a:off x="4174028" y="3960702"/>
                  <a:ext cx="135468" cy="203200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/>
              <p:cNvSpPr/>
              <p:nvPr/>
            </p:nvSpPr>
            <p:spPr>
              <a:xfrm>
                <a:off x="2617663" y="3980763"/>
                <a:ext cx="200859" cy="146440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3" name="Picture 22" descr="Screen Shot 2016-04-27 at 10.24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7" t="46784" r="61069" b="47965"/>
            <a:stretch/>
          </p:blipFill>
          <p:spPr>
            <a:xfrm>
              <a:off x="2683054" y="3962690"/>
              <a:ext cx="135468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5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 animBg="1"/>
      <p:bldP spid="30" grpId="0"/>
      <p:bldP spid="35" grpId="0" animBg="1"/>
      <p:bldP spid="37" grpId="0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6882"/>
            <a:ext cx="3815080" cy="482769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DGEMM</a:t>
            </a:r>
          </a:p>
          <a:p>
            <a:endParaRPr lang="en-US" sz="1800" dirty="0"/>
          </a:p>
          <a:p>
            <a:r>
              <a:rPr lang="en-US" sz="1800" dirty="0" smtClean="0"/>
              <a:t>One-level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ABC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AB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Naïve </a:t>
            </a:r>
            <a:r>
              <a:rPr lang="en-US" sz="1600" dirty="0" err="1" smtClean="0"/>
              <a:t>Strassen</a:t>
            </a:r>
            <a:endParaRPr lang="en-US" sz="16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Two-</a:t>
            </a:r>
            <a:r>
              <a:rPr lang="en-US" sz="1800" dirty="0"/>
              <a:t>level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ABC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AB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Naïve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 smtClean="0"/>
          </a:p>
        </p:txBody>
      </p:sp>
      <p:pic>
        <p:nvPicPr>
          <p:cNvPr id="6" name="Picture 5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2"/>
          <a:stretch/>
        </p:blipFill>
        <p:spPr>
          <a:xfrm>
            <a:off x="1977886" y="1350545"/>
            <a:ext cx="1357982" cy="339651"/>
          </a:xfrm>
          <a:prstGeom prst="rect">
            <a:avLst/>
          </a:prstGeom>
        </p:spPr>
      </p:pic>
      <p:pic>
        <p:nvPicPr>
          <p:cNvPr id="17" name="Picture 16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7" r="2110" b="437"/>
          <a:stretch/>
        </p:blipFill>
        <p:spPr>
          <a:xfrm>
            <a:off x="1977885" y="5887719"/>
            <a:ext cx="7970448" cy="546947"/>
          </a:xfrm>
          <a:prstGeom prst="rect">
            <a:avLst/>
          </a:prstGeom>
        </p:spPr>
      </p:pic>
      <p:pic>
        <p:nvPicPr>
          <p:cNvPr id="18" name="Picture 17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8" r="2110" b="28884"/>
          <a:stretch/>
        </p:blipFill>
        <p:spPr>
          <a:xfrm>
            <a:off x="1977885" y="4761652"/>
            <a:ext cx="7970448" cy="516466"/>
          </a:xfrm>
          <a:prstGeom prst="rect">
            <a:avLst/>
          </a:prstGeom>
        </p:spPr>
      </p:pic>
      <p:pic>
        <p:nvPicPr>
          <p:cNvPr id="20" name="Picture 19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1977885" y="3183465"/>
            <a:ext cx="7970448" cy="541867"/>
          </a:xfrm>
          <a:prstGeom prst="rect">
            <a:avLst/>
          </a:prstGeom>
        </p:spPr>
      </p:pic>
      <p:pic>
        <p:nvPicPr>
          <p:cNvPr id="21" name="Picture 20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1977885" y="2602656"/>
            <a:ext cx="7970448" cy="558800"/>
          </a:xfrm>
          <a:prstGeom prst="rect">
            <a:avLst/>
          </a:prstGeom>
        </p:spPr>
      </p:pic>
      <p:pic>
        <p:nvPicPr>
          <p:cNvPr id="22" name="Picture 21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r="2110" b="87308"/>
          <a:stretch/>
        </p:blipFill>
        <p:spPr>
          <a:xfrm>
            <a:off x="1977885" y="1732283"/>
            <a:ext cx="7970448" cy="440267"/>
          </a:xfrm>
          <a:prstGeom prst="rect">
            <a:avLst/>
          </a:prstGeom>
        </p:spPr>
      </p:pic>
      <p:pic>
        <p:nvPicPr>
          <p:cNvPr id="23" name="Picture 22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0" r="2110" b="13698"/>
          <a:stretch/>
        </p:blipFill>
        <p:spPr>
          <a:xfrm>
            <a:off x="1977885" y="5362788"/>
            <a:ext cx="7970448" cy="5588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9690302" y="1834147"/>
            <a:ext cx="274965" cy="24865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9" name="Straight Connector 28"/>
          <p:cNvCxnSpPr>
            <a:stCxn id="28" idx="3"/>
          </p:cNvCxnSpPr>
          <p:nvPr/>
        </p:nvCxnSpPr>
        <p:spPr>
          <a:xfrm flipH="1">
            <a:off x="9418321" y="2046384"/>
            <a:ext cx="312249" cy="126166"/>
          </a:xfrm>
          <a:prstGeom prst="line">
            <a:avLst/>
          </a:prstGeom>
          <a:ln>
            <a:solidFill>
              <a:srgbClr val="FF0000"/>
            </a:solidFill>
            <a:tailEnd type="stealth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752729" y="2194400"/>
            <a:ext cx="113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bandwidth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46902" y="1823394"/>
            <a:ext cx="147965" cy="24865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6" name="Straight Connector 35"/>
          <p:cNvCxnSpPr>
            <a:stCxn id="35" idx="3"/>
          </p:cNvCxnSpPr>
          <p:nvPr/>
        </p:nvCxnSpPr>
        <p:spPr>
          <a:xfrm flipH="1">
            <a:off x="5074922" y="2035631"/>
            <a:ext cx="293649" cy="126166"/>
          </a:xfrm>
          <a:prstGeom prst="line">
            <a:avLst/>
          </a:prstGeom>
          <a:ln>
            <a:solidFill>
              <a:srgbClr val="FF0000"/>
            </a:solidFill>
            <a:tailEnd type="stealth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98090" y="2127946"/>
            <a:ext cx="4532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/>
              </a:rPr>
              <a:t>l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 </a:t>
            </a:r>
            <a:r>
              <a:rPr lang="en-US" sz="1600" dirty="0" smtClean="0">
                <a:solidFill>
                  <a:srgbClr val="FF0000"/>
                </a:solidFill>
                <a:latin typeface="Cambria Math"/>
                <a:cs typeface="Cambria Math"/>
                <a:sym typeface="Symbol"/>
              </a:rPr>
              <a:t>[0.5</a:t>
            </a:r>
            <a:r>
              <a:rPr lang="en-US" sz="1600" dirty="0" smtClean="0">
                <a:solidFill>
                  <a:srgbClr val="FF0000"/>
                </a:solidFill>
                <a:latin typeface="Cambria Math"/>
                <a:cs typeface="Cambria Math"/>
              </a:rPr>
              <a:t>, 1]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, software prefetching efficiency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0437" y="4329852"/>
            <a:ext cx="344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tep function: periodical spikes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00939" y="2672226"/>
            <a:ext cx="1535328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00939" y="3263054"/>
            <a:ext cx="1535328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600323" y="3237653"/>
            <a:ext cx="1014426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 descr="Screen Shot 2016-04-27 at 9.5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97" y="7384876"/>
            <a:ext cx="6073915" cy="339651"/>
          </a:xfrm>
          <a:prstGeom prst="rect">
            <a:avLst/>
          </a:prstGeom>
        </p:spPr>
      </p:pic>
      <p:pic>
        <p:nvPicPr>
          <p:cNvPr id="39" name="Picture 38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-1205" r="46076" b="-1"/>
          <a:stretch/>
        </p:blipFill>
        <p:spPr>
          <a:xfrm>
            <a:off x="3970438" y="1350545"/>
            <a:ext cx="1913896" cy="343747"/>
          </a:xfrm>
          <a:prstGeom prst="rect">
            <a:avLst/>
          </a:prstGeom>
        </p:spPr>
      </p:pic>
      <p:pic>
        <p:nvPicPr>
          <p:cNvPr id="40" name="Picture 39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-1205" b="-1"/>
          <a:stretch/>
        </p:blipFill>
        <p:spPr>
          <a:xfrm>
            <a:off x="6667672" y="1350545"/>
            <a:ext cx="2851223" cy="34374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977885" y="3787985"/>
            <a:ext cx="7970448" cy="541867"/>
            <a:chOff x="1977885" y="3787985"/>
            <a:chExt cx="7970448" cy="541867"/>
          </a:xfrm>
        </p:grpSpPr>
        <p:grpSp>
          <p:nvGrpSpPr>
            <p:cNvPr id="42" name="Group 41"/>
            <p:cNvGrpSpPr/>
            <p:nvPr/>
          </p:nvGrpSpPr>
          <p:grpSpPr>
            <a:xfrm>
              <a:off x="1977885" y="3787985"/>
              <a:ext cx="7970448" cy="541867"/>
              <a:chOff x="1977885" y="3787985"/>
              <a:chExt cx="7970448" cy="54186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977885" y="3787985"/>
                <a:ext cx="7970448" cy="541867"/>
                <a:chOff x="1977885" y="3787985"/>
                <a:chExt cx="7970448" cy="541867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977885" y="3787985"/>
                  <a:ext cx="7970448" cy="541867"/>
                  <a:chOff x="1977885" y="3787985"/>
                  <a:chExt cx="7970448" cy="541867"/>
                </a:xfrm>
              </p:grpSpPr>
              <p:pic>
                <p:nvPicPr>
                  <p:cNvPr id="48" name="Picture 47" descr="Screen Shot 2016-04-27 at 10.24.39 PM.pn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2495" r="2110" b="43501"/>
                  <a:stretch/>
                </p:blipFill>
                <p:spPr>
                  <a:xfrm>
                    <a:off x="1977885" y="3787985"/>
                    <a:ext cx="7970448" cy="541867"/>
                  </a:xfrm>
                  <a:prstGeom prst="rect">
                    <a:avLst/>
                  </a:prstGeom>
                </p:spPr>
              </p:pic>
              <p:sp>
                <p:nvSpPr>
                  <p:cNvPr id="49" name="Rectangle 48"/>
                  <p:cNvSpPr/>
                  <p:nvPr/>
                </p:nvSpPr>
                <p:spPr>
                  <a:xfrm>
                    <a:off x="4114681" y="3954847"/>
                    <a:ext cx="186348" cy="21752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7" name="Picture 46" descr="Screen Shot 2016-04-27 at 10.24.39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67" t="46784" r="61069" b="47965"/>
                <a:stretch/>
              </p:blipFill>
              <p:spPr>
                <a:xfrm>
                  <a:off x="4174028" y="3960702"/>
                  <a:ext cx="135468" cy="203200"/>
                </a:xfrm>
                <a:prstGeom prst="rect">
                  <a:avLst/>
                </a:prstGeom>
              </p:spPr>
            </p:pic>
          </p:grpSp>
          <p:sp>
            <p:nvSpPr>
              <p:cNvPr id="45" name="Rectangle 44"/>
              <p:cNvSpPr/>
              <p:nvPr/>
            </p:nvSpPr>
            <p:spPr>
              <a:xfrm>
                <a:off x="2617663" y="3980763"/>
                <a:ext cx="200859" cy="146440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3" name="Picture 42" descr="Screen Shot 2016-04-27 at 10.24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7" t="46784" r="61069" b="47965"/>
            <a:stretch/>
          </p:blipFill>
          <p:spPr>
            <a:xfrm>
              <a:off x="2683054" y="3962690"/>
              <a:ext cx="135468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7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758" y="4833409"/>
            <a:ext cx="2336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Numerical </a:t>
            </a:r>
            <a:r>
              <a:rPr lang="en-US" sz="2000" dirty="0" smtClean="0">
                <a:latin typeface="Helvetica"/>
                <a:cs typeface="Helvetica"/>
              </a:rPr>
              <a:t>stability: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2" y="5343768"/>
            <a:ext cx="5153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*Grey Ballard, Austin R. Benson, Alex </a:t>
            </a:r>
            <a:r>
              <a:rPr lang="en-US" sz="1200" dirty="0" err="1">
                <a:latin typeface="Times"/>
                <a:cs typeface="Times"/>
              </a:rPr>
              <a:t>Druinsky</a:t>
            </a:r>
            <a:r>
              <a:rPr lang="en-US" sz="1200" dirty="0">
                <a:latin typeface="Times"/>
                <a:cs typeface="Times"/>
              </a:rPr>
              <a:t>, Benjamin </a:t>
            </a:r>
            <a:r>
              <a:rPr lang="en-US" sz="1200" dirty="0" err="1">
                <a:latin typeface="Times"/>
                <a:cs typeface="Times"/>
              </a:rPr>
              <a:t>Lipshitz</a:t>
            </a:r>
            <a:r>
              <a:rPr lang="en-US" sz="1200" dirty="0">
                <a:latin typeface="Times"/>
                <a:cs typeface="Times"/>
              </a:rPr>
              <a:t>, and </a:t>
            </a:r>
            <a:r>
              <a:rPr lang="en-US" sz="1200" dirty="0" err="1">
                <a:latin typeface="Times"/>
                <a:cs typeface="Times"/>
              </a:rPr>
              <a:t>Oded</a:t>
            </a:r>
            <a:r>
              <a:rPr lang="en-US" sz="1200" dirty="0">
                <a:latin typeface="Times"/>
                <a:cs typeface="Times"/>
              </a:rPr>
              <a:t> Schwartz. "Improving the numerical stability of fast matrix multiplication algorithms." </a:t>
            </a:r>
            <a:r>
              <a:rPr lang="en-US" sz="1200" i="1" dirty="0" err="1">
                <a:latin typeface="Times"/>
                <a:cs typeface="Times"/>
              </a:rPr>
              <a:t>arXiv</a:t>
            </a:r>
            <a:r>
              <a:rPr lang="en-US" sz="1200" i="1" dirty="0">
                <a:latin typeface="Times"/>
                <a:cs typeface="Times"/>
              </a:rPr>
              <a:t> preprint arXiv:1507.00687</a:t>
            </a:r>
            <a:r>
              <a:rPr lang="en-US" sz="1200" dirty="0">
                <a:latin typeface="Times"/>
                <a:cs typeface="Times"/>
              </a:rPr>
              <a:t> (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2015</a:t>
            </a:r>
            <a:r>
              <a:rPr lang="en-US" sz="1200" dirty="0">
                <a:latin typeface="Times"/>
                <a:cs typeface="Times"/>
              </a:rPr>
              <a:t>)</a:t>
            </a:r>
            <a:r>
              <a:rPr lang="en-US" sz="1200" dirty="0" smtClean="0">
                <a:latin typeface="Times"/>
                <a:cs typeface="Times"/>
              </a:rPr>
              <a:t>.</a:t>
            </a:r>
          </a:p>
          <a:p>
            <a:r>
              <a:rPr lang="en-US" sz="1200" dirty="0" smtClean="0">
                <a:latin typeface="Times"/>
                <a:cs typeface="Times"/>
              </a:rPr>
              <a:t>*James </a:t>
            </a:r>
            <a:r>
              <a:rPr lang="en-US" sz="1200" dirty="0" err="1">
                <a:latin typeface="Times"/>
                <a:cs typeface="Times"/>
              </a:rPr>
              <a:t>Demmel</a:t>
            </a:r>
            <a:r>
              <a:rPr lang="en-US" sz="1200" dirty="0">
                <a:latin typeface="Times"/>
                <a:cs typeface="Times"/>
              </a:rPr>
              <a:t>, </a:t>
            </a:r>
            <a:r>
              <a:rPr lang="en-US" sz="1200" dirty="0" err="1">
                <a:latin typeface="Times"/>
                <a:cs typeface="Times"/>
              </a:rPr>
              <a:t>Ioana</a:t>
            </a:r>
            <a:r>
              <a:rPr lang="en-US" sz="1200" dirty="0">
                <a:latin typeface="Times"/>
                <a:cs typeface="Times"/>
              </a:rPr>
              <a:t> </a:t>
            </a:r>
            <a:r>
              <a:rPr lang="en-US" sz="1200" dirty="0" err="1">
                <a:latin typeface="Times"/>
                <a:cs typeface="Times"/>
              </a:rPr>
              <a:t>Dumitriu</a:t>
            </a:r>
            <a:r>
              <a:rPr lang="en-US" sz="1200" dirty="0">
                <a:latin typeface="Times"/>
                <a:cs typeface="Times"/>
              </a:rPr>
              <a:t>, Olga Holtz, and Robert Kleinberg. "Fast matrix multiplication is stable." </a:t>
            </a:r>
            <a:r>
              <a:rPr lang="en-US" sz="1200" i="1" dirty="0" err="1">
                <a:latin typeface="Times"/>
                <a:cs typeface="Times"/>
              </a:rPr>
              <a:t>Numerische</a:t>
            </a:r>
            <a:r>
              <a:rPr lang="en-US" sz="1200" i="1" dirty="0">
                <a:latin typeface="Times"/>
                <a:cs typeface="Times"/>
              </a:rPr>
              <a:t> </a:t>
            </a:r>
            <a:r>
              <a:rPr lang="en-US" sz="1200" i="1" dirty="0" err="1">
                <a:latin typeface="Times"/>
                <a:cs typeface="Times"/>
              </a:rPr>
              <a:t>Mathematik</a:t>
            </a:r>
            <a:r>
              <a:rPr lang="en-US" sz="1200" dirty="0">
                <a:latin typeface="Times"/>
                <a:cs typeface="Times"/>
              </a:rPr>
              <a:t> 106, no. 2 (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2007</a:t>
            </a:r>
            <a:r>
              <a:rPr lang="en-US" sz="1200" dirty="0">
                <a:latin typeface="Times"/>
                <a:cs typeface="Times"/>
              </a:rPr>
              <a:t>): 199-224.</a:t>
            </a:r>
          </a:p>
          <a:p>
            <a:r>
              <a:rPr lang="en-US" sz="1200" dirty="0">
                <a:latin typeface="Times"/>
                <a:cs typeface="Times"/>
              </a:rPr>
              <a:t>*Nicholas J. </a:t>
            </a:r>
            <a:r>
              <a:rPr lang="en-US" sz="1200" dirty="0" err="1">
                <a:latin typeface="Times"/>
                <a:cs typeface="Times"/>
              </a:rPr>
              <a:t>Higham</a:t>
            </a:r>
            <a:r>
              <a:rPr lang="en-US" sz="1200" dirty="0">
                <a:latin typeface="Times"/>
                <a:cs typeface="Times"/>
              </a:rPr>
              <a:t>, </a:t>
            </a:r>
            <a:r>
              <a:rPr lang="en-US" sz="1200" i="1" dirty="0">
                <a:latin typeface="Times"/>
                <a:cs typeface="Times"/>
              </a:rPr>
              <a:t>Accuracy and stability of numerical algorithms</a:t>
            </a:r>
            <a:r>
              <a:rPr lang="en-US" sz="1200" dirty="0">
                <a:latin typeface="Times"/>
                <a:cs typeface="Times"/>
              </a:rPr>
              <a:t>. </a:t>
            </a:r>
            <a:r>
              <a:rPr lang="en-US" sz="1200" dirty="0" smtClean="0">
                <a:latin typeface="Times"/>
                <a:cs typeface="Times"/>
              </a:rPr>
              <a:t>SIAM, </a:t>
            </a:r>
            <a:r>
              <a:rPr lang="en-US" sz="1200" dirty="0">
                <a:latin typeface="Times"/>
                <a:cs typeface="Times"/>
              </a:rPr>
              <a:t>2002</a:t>
            </a:r>
            <a:r>
              <a:rPr lang="en-US" sz="1200" dirty="0" smtClean="0">
                <a:latin typeface="Times"/>
                <a:cs typeface="Times"/>
              </a:rPr>
              <a:t>.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 smtClean="0"/>
              <a:t>Multi-level </a:t>
            </a:r>
            <a:r>
              <a:rPr lang="en-US" sz="3600" dirty="0" err="1" smtClean="0"/>
              <a:t>Strassen’s</a:t>
            </a:r>
            <a:r>
              <a:rPr lang="en-US" sz="3600" dirty="0" smtClean="0"/>
              <a:t> Algorithm (</a:t>
            </a:r>
            <a:r>
              <a:rPr lang="en-US" sz="3600" dirty="0" smtClean="0">
                <a:solidFill>
                  <a:srgbClr val="FF0000"/>
                </a:solidFill>
              </a:rPr>
              <a:t>In theory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2354" y="818110"/>
            <a:ext cx="3081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5" name="Picture 4" descr="str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93" y="4485974"/>
            <a:ext cx="4255008" cy="284073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969667" y="889673"/>
            <a:ext cx="6456868" cy="2571961"/>
          </a:xfrm>
        </p:spPr>
        <p:txBody>
          <a:bodyPr>
            <a:normAutofit/>
          </a:bodyPr>
          <a:lstStyle/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1+14.3%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/>
              <a:t>8 multiplications → 7 multiplications ;</a:t>
            </a:r>
            <a:endParaRPr lang="en-US" sz="2000" dirty="0" smtClean="0"/>
          </a:p>
          <a:p>
            <a:r>
              <a:rPr lang="en-US" sz="2400" dirty="0" smtClean="0"/>
              <a:t>Two-level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FF0000"/>
                </a:solidFill>
              </a:rPr>
              <a:t>1+30.6%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/>
              <a:t>64 </a:t>
            </a:r>
            <a:r>
              <a:rPr lang="en-US" sz="2000" dirty="0" smtClean="0"/>
              <a:t>multiplications</a:t>
            </a:r>
            <a:r>
              <a:rPr lang="en-US" sz="2000" dirty="0"/>
              <a:t> → </a:t>
            </a:r>
            <a:r>
              <a:rPr lang="en-US" sz="2000" dirty="0" smtClean="0"/>
              <a:t>49 multiplications;</a:t>
            </a:r>
          </a:p>
          <a:p>
            <a:r>
              <a:rPr lang="en-US" sz="2400" i="1" dirty="0" smtClean="0"/>
              <a:t>d</a:t>
            </a:r>
            <a:r>
              <a:rPr lang="en-US" sz="2400" dirty="0" smtClean="0"/>
              <a:t>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i="1" dirty="0" smtClean="0">
                <a:solidFill>
                  <a:srgbClr val="FF0000"/>
                </a:solidFill>
              </a:rPr>
              <a:t>n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i="1" dirty="0" smtClean="0">
                <a:solidFill>
                  <a:srgbClr val="FF0000"/>
                </a:solidFill>
              </a:rPr>
              <a:t>n</a:t>
            </a:r>
            <a:r>
              <a:rPr lang="en-US" sz="2400" baseline="30000" dirty="0" smtClean="0">
                <a:solidFill>
                  <a:srgbClr val="FF0000"/>
                </a:solidFill>
              </a:rPr>
              <a:t>2.803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speedup)</a:t>
            </a:r>
          </a:p>
          <a:p>
            <a:pPr lvl="1"/>
            <a:r>
              <a:rPr lang="en-US" sz="2000" dirty="0" smtClean="0"/>
              <a:t>8</a:t>
            </a:r>
            <a:r>
              <a:rPr lang="en-US" sz="2000" i="1" baseline="30000" dirty="0" smtClean="0"/>
              <a:t>d</a:t>
            </a:r>
            <a:r>
              <a:rPr lang="en-US" sz="2000" dirty="0"/>
              <a:t>  </a:t>
            </a:r>
            <a:r>
              <a:rPr lang="en-US" sz="2000" dirty="0" smtClean="0"/>
              <a:t>multiplications</a:t>
            </a:r>
            <a:r>
              <a:rPr lang="en-US" sz="2000" dirty="0"/>
              <a:t> → </a:t>
            </a:r>
            <a:r>
              <a:rPr lang="en-US" sz="2000" dirty="0" smtClean="0"/>
              <a:t>7</a:t>
            </a:r>
            <a:r>
              <a:rPr lang="en-US" sz="2000" i="1" baseline="30000" dirty="0" smtClean="0"/>
              <a:t>d</a:t>
            </a:r>
            <a:r>
              <a:rPr lang="en-US" sz="2000" dirty="0" smtClean="0"/>
              <a:t> </a:t>
            </a:r>
            <a:r>
              <a:rPr lang="en-US" sz="2000" dirty="0"/>
              <a:t>multiplications;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4" name="Picture 13" descr="Screen Shot 2016-04-18 at 12.29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8" y="3348036"/>
            <a:ext cx="5052288" cy="9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r>
              <a:rPr lang="en-US" dirty="0" smtClean="0"/>
              <a:t> and</a:t>
            </a:r>
            <a:r>
              <a:rPr lang="en-US" dirty="0" smtClean="0">
                <a:solidFill>
                  <a:srgbClr val="FF0000"/>
                </a:solidFill>
              </a:rPr>
              <a:t> Actual </a:t>
            </a: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ingle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043093" y="2014810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43093" y="3634265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81654" y="2014810"/>
            <a:ext cx="0" cy="1619455"/>
          </a:xfrm>
          <a:prstGeom prst="line">
            <a:avLst/>
          </a:prstGeom>
          <a:ln w="12700" cmpd="sng">
            <a:solidFill>
              <a:srgbClr val="FF0000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02564" y="2698974"/>
            <a:ext cx="203759" cy="30472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978299" y="2726703"/>
            <a:ext cx="70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26.0%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9051471" y="2752876"/>
            <a:ext cx="838149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043093" y="3648863"/>
            <a:ext cx="846527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76610" y="2752876"/>
            <a:ext cx="0" cy="881389"/>
          </a:xfrm>
          <a:prstGeom prst="line">
            <a:avLst/>
          </a:prstGeom>
          <a:ln w="12700" cmpd="sng">
            <a:solidFill>
              <a:srgbClr val="0000FF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685861" y="3036185"/>
            <a:ext cx="203759" cy="30472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504296" y="3042017"/>
            <a:ext cx="63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13.1%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23594" y="5952997"/>
            <a:ext cx="6456868" cy="1630265"/>
          </a:xfrm>
          <a:prstGeom prst="rect">
            <a:avLst/>
          </a:prstGeom>
        </p:spPr>
        <p:txBody>
          <a:bodyPr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One-level </a:t>
            </a:r>
            <a:r>
              <a:rPr lang="en-US" sz="1800" dirty="0" err="1" smtClean="0"/>
              <a:t>Strassen</a:t>
            </a:r>
            <a:r>
              <a:rPr lang="en-US" sz="1800" dirty="0" smtClean="0"/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1+14.3% </a:t>
            </a:r>
            <a:r>
              <a:rPr lang="en-US" sz="1800" dirty="0" smtClean="0"/>
              <a:t>speedup)</a:t>
            </a:r>
          </a:p>
          <a:p>
            <a:pPr lvl="1"/>
            <a:r>
              <a:rPr lang="en-US" sz="1600" dirty="0"/>
              <a:t>8</a:t>
            </a:r>
            <a:r>
              <a:rPr lang="en-US" sz="1600" dirty="0" smtClean="0"/>
              <a:t> multiplications </a:t>
            </a:r>
            <a:r>
              <a:rPr lang="en-US" sz="1600" dirty="0"/>
              <a:t>→ 7</a:t>
            </a:r>
            <a:r>
              <a:rPr lang="en-US" sz="1600" dirty="0" smtClean="0"/>
              <a:t> multiplications;</a:t>
            </a:r>
          </a:p>
          <a:p>
            <a:r>
              <a:rPr lang="en-US" sz="1800" dirty="0" smtClean="0"/>
              <a:t>Two-level </a:t>
            </a:r>
            <a:r>
              <a:rPr lang="en-US" sz="1800" dirty="0" err="1" smtClean="0"/>
              <a:t>Strassen</a:t>
            </a:r>
            <a:r>
              <a:rPr lang="en-US" sz="1800" dirty="0" smtClean="0"/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1+30.6% </a:t>
            </a:r>
            <a:r>
              <a:rPr lang="en-US" sz="1800" dirty="0" smtClean="0"/>
              <a:t>speedup)</a:t>
            </a:r>
          </a:p>
          <a:p>
            <a:pPr lvl="1"/>
            <a:r>
              <a:rPr lang="en-US" sz="1600" dirty="0"/>
              <a:t>64 </a:t>
            </a:r>
            <a:r>
              <a:rPr lang="en-US" sz="1600" dirty="0" smtClean="0"/>
              <a:t>multiplications </a:t>
            </a:r>
            <a:r>
              <a:rPr lang="en-US" sz="1600" dirty="0"/>
              <a:t>→ </a:t>
            </a:r>
            <a:r>
              <a:rPr lang="en-US" sz="1600" dirty="0" smtClean="0"/>
              <a:t>49 multiplications;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978185" y="5593420"/>
            <a:ext cx="514594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Theoretical Speedup over DGEMM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30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1" y="1188520"/>
            <a:ext cx="6323511" cy="530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oth one-level and two-level</a:t>
            </a:r>
          </a:p>
          <a:p>
            <a:pPr lvl="1"/>
            <a:r>
              <a:rPr lang="en-US" dirty="0" smtClean="0"/>
              <a:t>For small square matrices, </a:t>
            </a:r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outperforms </a:t>
            </a:r>
            <a:r>
              <a:rPr lang="en-US" b="1" dirty="0" smtClean="0"/>
              <a:t>AB </a:t>
            </a:r>
            <a:r>
              <a:rPr lang="en-US" b="1" dirty="0" err="1" smtClean="0"/>
              <a:t>Strassen</a:t>
            </a:r>
            <a:endParaRPr lang="en-US" b="1" dirty="0" smtClean="0"/>
          </a:p>
          <a:p>
            <a:pPr lvl="1"/>
            <a:r>
              <a:rPr lang="en-US" dirty="0" smtClean="0"/>
              <a:t>For larger square matrices, this trend reverses</a:t>
            </a:r>
            <a:endParaRPr lang="en-US" dirty="0"/>
          </a:p>
          <a:p>
            <a:r>
              <a:rPr lang="en-US" dirty="0" smtClean="0"/>
              <a:t>Reason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avoids storing M (M resides in the register)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increases the number of times </a:t>
            </a:r>
            <a:r>
              <a:rPr lang="en-US" altLang="zh-CN" dirty="0"/>
              <a:t>for</a:t>
            </a:r>
            <a:r>
              <a:rPr lang="en-US" dirty="0" smtClean="0"/>
              <a:t> updating </a:t>
            </a:r>
            <a:r>
              <a:rPr lang="en-US" dirty="0" err="1" smtClean="0"/>
              <a:t>submatrices</a:t>
            </a:r>
            <a:r>
              <a:rPr lang="en-US" dirty="0" smtClean="0"/>
              <a:t> of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645" y="3777977"/>
            <a:ext cx="18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5"/>
          <a:stretch/>
        </p:blipFill>
        <p:spPr>
          <a:xfrm>
            <a:off x="6727891" y="1211168"/>
            <a:ext cx="3113759" cy="6026170"/>
          </a:xfrm>
          <a:prstGeom prst="rect">
            <a:avLst/>
          </a:prstGeom>
        </p:spPr>
      </p:pic>
      <p:pic>
        <p:nvPicPr>
          <p:cNvPr id="8" name="Picture 7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326563" y="6867854"/>
            <a:ext cx="6622438" cy="450223"/>
          </a:xfrm>
          <a:prstGeom prst="rect">
            <a:avLst/>
          </a:prstGeom>
        </p:spPr>
      </p:pic>
      <p:pic>
        <p:nvPicPr>
          <p:cNvPr id="9" name="Picture 8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338658" y="6374579"/>
            <a:ext cx="6622438" cy="4642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53722" y="6511511"/>
            <a:ext cx="1275664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98282" y="6948586"/>
            <a:ext cx="1275664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85031" y="7012758"/>
            <a:ext cx="842860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10" y="4809484"/>
            <a:ext cx="381753" cy="3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46" y="5988216"/>
            <a:ext cx="386363" cy="3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354" y="818110"/>
            <a:ext cx="3081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7" name="Picture 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2" y="4163848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8" y="643545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2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6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2" y="635925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6" y="654492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48" y="614810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4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3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0" y="5498040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3" y="587739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89" y="543049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2" y="576722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1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2" y="549990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69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47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88" y="519640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ight Brace 113"/>
          <p:cNvSpPr/>
          <p:nvPr/>
        </p:nvSpPr>
        <p:spPr>
          <a:xfrm>
            <a:off x="3185511" y="546064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0" y="56132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13373" y="5094477"/>
            <a:ext cx="4288536" cy="1944216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2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0" y="6588730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121" name="Rectangle 120"/>
          <p:cNvSpPr/>
          <p:nvPr/>
        </p:nvSpPr>
        <p:spPr>
          <a:xfrm>
            <a:off x="436392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1" y="6714166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123" name="Rectangle 122"/>
          <p:cNvSpPr/>
          <p:nvPr/>
        </p:nvSpPr>
        <p:spPr>
          <a:xfrm>
            <a:off x="368243" y="444412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3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58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0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68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2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66" y="4442222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69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39" y="417449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ight Brace 255"/>
          <p:cNvSpPr/>
          <p:nvPr/>
        </p:nvSpPr>
        <p:spPr>
          <a:xfrm rot="16200000">
            <a:off x="428448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5" y="417713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4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19" y="4042215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136361" y="4408793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1" y="440804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3" y="444752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2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7" y="469688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2676633" y="3638082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298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1" y="3306911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6998" y="3149361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6998" y="3149362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0" y="3368818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6998" y="3588273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4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3" y="315047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469089" y="3104115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0" y="3167314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436393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2" y="645812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342" name="Rectangle 341"/>
          <p:cNvSpPr/>
          <p:nvPr/>
        </p:nvSpPr>
        <p:spPr>
          <a:xfrm>
            <a:off x="3240652" y="3150479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4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58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1" y="198527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2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436393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0" y="6331705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372" name="TextBox 371"/>
          <p:cNvSpPr txBox="1"/>
          <p:nvPr/>
        </p:nvSpPr>
        <p:spPr>
          <a:xfrm>
            <a:off x="1564973" y="613675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2" y="1808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6" y="56947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6" y="19845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8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Rectangle 390"/>
          <p:cNvSpPr/>
          <p:nvPr/>
        </p:nvSpPr>
        <p:spPr>
          <a:xfrm>
            <a:off x="436392" y="627748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0" y="6198458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3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49"/>
            <a:ext cx="1525072" cy="239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2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5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27" y="6357034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0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0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3" y="6145879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4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micro-kernel</a:t>
            </a:r>
            <a:endParaRPr lang="en-US" sz="900" dirty="0"/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1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4" y="542827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3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597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77" y="5764997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88" y="548029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88" y="563859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88" y="578509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4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2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6" y="5493659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0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3" y="519417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Right Brace 497"/>
          <p:cNvSpPr/>
          <p:nvPr/>
        </p:nvSpPr>
        <p:spPr>
          <a:xfrm>
            <a:off x="8547006" y="5458424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0" name="Group 499"/>
          <p:cNvGrpSpPr/>
          <p:nvPr/>
        </p:nvGrpSpPr>
        <p:grpSpPr>
          <a:xfrm>
            <a:off x="5574868" y="5092254"/>
            <a:ext cx="4288536" cy="1944216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1</a:t>
              </a:r>
              <a:r>
                <a:rPr lang="en-US" sz="900" baseline="30000" dirty="0" smtClean="0"/>
                <a:t>st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2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0" y="5495817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08" y="587517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68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4" y="6226008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5" y="6586507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L1 cache</a:t>
            </a:r>
            <a:endParaRPr lang="en-US" sz="900" dirty="0"/>
          </a:p>
        </p:txBody>
      </p:sp>
      <p:sp>
        <p:nvSpPr>
          <p:cNvPr id="518" name="Rectangle 517"/>
          <p:cNvSpPr/>
          <p:nvPr/>
        </p:nvSpPr>
        <p:spPr>
          <a:xfrm>
            <a:off x="5797887" y="6790971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3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registers</a:t>
            </a:r>
            <a:endParaRPr lang="en-US" sz="900" dirty="0"/>
          </a:p>
        </p:txBody>
      </p:sp>
      <p:sp>
        <p:nvSpPr>
          <p:cNvPr id="520" name="Rectangle 519"/>
          <p:cNvSpPr/>
          <p:nvPr/>
        </p:nvSpPr>
        <p:spPr>
          <a:xfrm>
            <a:off x="5797887" y="6662955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8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2" y="451354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0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3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1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3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3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1" y="4439999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2" y="4440000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4" y="4440000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6" y="4478679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4" y="4172276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0" y="4174908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8"/>
            <a:ext cx="4370832" cy="29169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4" y="4039992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</a:t>
            </a:r>
            <a:r>
              <a:rPr lang="en-US" sz="900" baseline="30000" dirty="0" smtClean="0"/>
              <a:t>nd</a:t>
            </a:r>
            <a:r>
              <a:rPr lang="en-US" sz="900" dirty="0" smtClean="0"/>
              <a:t> loop around micro-kernel</a:t>
            </a:r>
            <a:endParaRPr lang="en-US" sz="900" dirty="0"/>
          </a:p>
        </p:txBody>
      </p:sp>
      <p:sp>
        <p:nvSpPr>
          <p:cNvPr id="662" name="Rectangle 661"/>
          <p:cNvSpPr/>
          <p:nvPr/>
        </p:nvSpPr>
        <p:spPr>
          <a:xfrm>
            <a:off x="5882138" y="4594298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0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3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5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1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3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37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27" y="485986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56" y="4406570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79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3</a:t>
              </a:r>
              <a:r>
                <a:rPr lang="en-US" sz="900" baseline="30000" dirty="0" smtClean="0"/>
                <a:t>rd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6" y="3304688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3" y="31471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2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3" y="31471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5" y="33665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3" y="35860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09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0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3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38" y="31482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" name="TextBox 685"/>
          <p:cNvSpPr txBox="1"/>
          <p:nvPr/>
        </p:nvSpPr>
        <p:spPr>
          <a:xfrm>
            <a:off x="5830584" y="310189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47" y="3095822"/>
            <a:ext cx="31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3" y="3299538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3" y="3299539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5" y="351899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3" y="373845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09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3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0" y="3300656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7" name="TextBox 696"/>
          <p:cNvSpPr txBox="1"/>
          <p:nvPr/>
        </p:nvSpPr>
        <p:spPr>
          <a:xfrm>
            <a:off x="5982984" y="325429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78" y="4445301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89" y="4465399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89" y="462370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89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8" y="4443693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2" y="4694658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4" name="TextBox 753"/>
          <p:cNvSpPr txBox="1"/>
          <p:nvPr/>
        </p:nvSpPr>
        <p:spPr>
          <a:xfrm>
            <a:off x="7285536" y="4405825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39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17" y="6455899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L2 cache</a:t>
            </a:r>
            <a:endParaRPr lang="en-US" sz="900" dirty="0"/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00" i="1" dirty="0" err="1" smtClean="0">
                <a:latin typeface="Symbol" charset="2"/>
                <a:cs typeface="Symbol" charset="2"/>
              </a:rPr>
              <a:t>d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2"/>
            <a:ext cx="36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9" name="Group 758"/>
          <p:cNvGrpSpPr/>
          <p:nvPr/>
        </p:nvGrpSpPr>
        <p:grpSpPr>
          <a:xfrm>
            <a:off x="5440062" y="1382335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4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6" y="1983054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07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29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7" y="3148256"/>
            <a:ext cx="786384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6" name="TextBox 795"/>
          <p:cNvSpPr txBox="1"/>
          <p:nvPr/>
        </p:nvSpPr>
        <p:spPr>
          <a:xfrm>
            <a:off x="8859050" y="30672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19" y="2407270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3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5" y="6329482"/>
            <a:ext cx="5854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L3 cache</a:t>
            </a:r>
            <a:endParaRPr lang="en-US" sz="900" dirty="0"/>
          </a:p>
        </p:txBody>
      </p:sp>
      <p:sp>
        <p:nvSpPr>
          <p:cNvPr id="800" name="TextBox 799"/>
          <p:cNvSpPr txBox="1"/>
          <p:nvPr/>
        </p:nvSpPr>
        <p:spPr>
          <a:xfrm>
            <a:off x="8390293" y="2733575"/>
            <a:ext cx="1399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 smtClean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1" name="TextBox 800"/>
          <p:cNvSpPr txBox="1"/>
          <p:nvPr/>
        </p:nvSpPr>
        <p:spPr>
          <a:xfrm>
            <a:off x="9401924" y="264715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2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1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57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6" name="TextBox 805"/>
          <p:cNvSpPr txBox="1"/>
          <p:nvPr/>
        </p:nvSpPr>
        <p:spPr>
          <a:xfrm>
            <a:off x="6132037" y="56725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7" name="Group 806"/>
          <p:cNvGrpSpPr/>
          <p:nvPr/>
        </p:nvGrpSpPr>
        <p:grpSpPr>
          <a:xfrm>
            <a:off x="5398914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5</a:t>
              </a:r>
              <a:r>
                <a:rPr lang="en-US" sz="900" baseline="30000" dirty="0" smtClean="0"/>
                <a:t>th</a:t>
              </a:r>
              <a:r>
                <a:rPr lang="en-US" sz="900" dirty="0" smtClean="0"/>
                <a:t> loop around micro-kernel</a:t>
              </a:r>
              <a:endParaRPr lang="en-US" sz="900" dirty="0"/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77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2968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5" name="TextBox 834"/>
          <p:cNvSpPr txBox="1"/>
          <p:nvPr/>
        </p:nvSpPr>
        <p:spPr>
          <a:xfrm>
            <a:off x="6132037" y="196235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6" name="Rectangle 835"/>
          <p:cNvSpPr/>
          <p:nvPr/>
        </p:nvSpPr>
        <p:spPr>
          <a:xfrm>
            <a:off x="5797887" y="6275263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5" y="6196235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main memory</a:t>
            </a:r>
            <a:endParaRPr lang="en-US" sz="900" dirty="0"/>
          </a:p>
        </p:txBody>
      </p:sp>
      <p:sp>
        <p:nvSpPr>
          <p:cNvPr id="840" name="Oval 839"/>
          <p:cNvSpPr/>
          <p:nvPr/>
        </p:nvSpPr>
        <p:spPr>
          <a:xfrm>
            <a:off x="6665695" y="5209893"/>
            <a:ext cx="709018" cy="1443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3"/>
            <a:ext cx="9052560" cy="4827694"/>
          </a:xfrm>
        </p:spPr>
        <p:txBody>
          <a:bodyPr/>
          <a:lstStyle/>
          <a:p>
            <a:r>
              <a:rPr lang="en-US" dirty="0" smtClean="0"/>
              <a:t>What is Rank-k update?</a:t>
            </a:r>
            <a:endParaRPr lang="en-US" dirty="0"/>
          </a:p>
        </p:txBody>
      </p:sp>
      <p:pic>
        <p:nvPicPr>
          <p:cNvPr id="10" name="Picture 9" descr="rank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9" y="2500409"/>
            <a:ext cx="5959199" cy="187120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24181" y="1792258"/>
            <a:ext cx="3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4AAA25"/>
                </a:solidFill>
                <a:latin typeface="Helvetica"/>
                <a:cs typeface="Helvetica"/>
              </a:rPr>
              <a:t>k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42864" y="2500409"/>
            <a:ext cx="3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164768" y="2372713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78660" y="1864455"/>
            <a:ext cx="3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9637" y="2797880"/>
            <a:ext cx="3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155941" y="2389390"/>
            <a:ext cx="548823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37387" y="2989137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43319" y="2539038"/>
            <a:ext cx="0" cy="1691768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47551" y="2590128"/>
            <a:ext cx="0" cy="1691768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91165" y="3211890"/>
            <a:ext cx="3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51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4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6 at 8.3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1977968"/>
            <a:ext cx="3226894" cy="5227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3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36261" y="2620263"/>
            <a:ext cx="1194173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Screen Shot 2016-05-06 at 8.4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0" y="2259227"/>
            <a:ext cx="3576472" cy="494649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1605" y="5655255"/>
            <a:ext cx="1414007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4806" y="1977968"/>
            <a:ext cx="314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Helvetica"/>
                <a:cs typeface="Helvetica"/>
              </a:rPr>
              <a:t>Blocked LU with partial pivoting (</a:t>
            </a:r>
            <a:r>
              <a:rPr lang="en-US" sz="1200" b="1" dirty="0" err="1">
                <a:solidFill>
                  <a:srgbClr val="008000"/>
                </a:solidFill>
                <a:latin typeface="Helvetica"/>
                <a:cs typeface="Helvetica"/>
              </a:rPr>
              <a:t>getrf</a:t>
            </a:r>
            <a:r>
              <a:rPr lang="en-US" sz="1200" dirty="0" smtClean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  <a:endParaRPr lang="en-US" sz="12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197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17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0" y="3685883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47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4" y="4809894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21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0808" y="3712099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12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56774" y="4699182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</a:t>
            </a:r>
            <a:r>
              <a:rPr lang="en-US" sz="1400" baseline="-25000" dirty="0" smtClean="0">
                <a:latin typeface="Helvetica"/>
                <a:cs typeface="Helvetica"/>
              </a:rPr>
              <a:t>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6" grpId="0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/>
      <p:bldP spid="24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3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197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17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0" y="3685883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47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4" y="4809894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21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0808" y="3712099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12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56774" y="4699182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</a:t>
            </a:r>
            <a:r>
              <a:rPr lang="en-US" sz="1400" baseline="-25000" dirty="0" smtClean="0">
                <a:latin typeface="Helvetica"/>
                <a:cs typeface="Helvetica"/>
              </a:rPr>
              <a:t>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51744" y="4597399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+=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4738" y="4592682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×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68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557E-6 -3.81376E-6 L -0.4442 0.000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-5.81723E-7 L -0.39179 0.146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0" y="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3.24723E-6 L -0.73528 0.000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6 at 8.3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1977968"/>
            <a:ext cx="3226894" cy="5227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3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36261" y="2620263"/>
            <a:ext cx="1194173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Screen Shot 2016-05-06 at 8.4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0" y="2259227"/>
            <a:ext cx="3576472" cy="494649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1605" y="5655255"/>
            <a:ext cx="1414007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4806" y="1977968"/>
            <a:ext cx="314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Helvetica"/>
                <a:cs typeface="Helvetica"/>
              </a:rPr>
              <a:t>Blocked LU with partial pivoting (</a:t>
            </a:r>
            <a:r>
              <a:rPr lang="en-US" sz="1200" b="1" dirty="0" err="1">
                <a:solidFill>
                  <a:srgbClr val="008000"/>
                </a:solidFill>
                <a:latin typeface="Helvetica"/>
                <a:cs typeface="Helvetica"/>
              </a:rPr>
              <a:t>getrf</a:t>
            </a:r>
            <a:r>
              <a:rPr lang="en-US" sz="1200" dirty="0" smtClean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  <a:endParaRPr lang="en-US" sz="12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197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17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0" y="3685883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47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4" y="4809894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21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0808" y="3712099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 smtClean="0">
                <a:latin typeface="Helvetica"/>
                <a:cs typeface="Helvetica"/>
              </a:rPr>
              <a:t>12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56774" y="4699182"/>
            <a:ext cx="6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</a:t>
            </a:r>
            <a:r>
              <a:rPr lang="en-US" sz="1400" baseline="-25000" dirty="0" smtClean="0">
                <a:latin typeface="Helvetica"/>
                <a:cs typeface="Helvetica"/>
              </a:rPr>
              <a:t>2</a:t>
            </a:r>
            <a:endParaRPr lang="en-US" sz="1400" baseline="-25000" dirty="0"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0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2354" y="818110"/>
            <a:ext cx="3081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17"/>
            <a:ext cx="6011126" cy="2571961"/>
          </a:xfrm>
          <a:prstGeom prst="rect">
            <a:avLst/>
          </a:prstGeom>
        </p:spPr>
        <p:txBody>
          <a:bodyPr vert="horz" lIns="114944" tIns="57472" rIns="114944" bIns="57472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One-level </a:t>
            </a:r>
            <a:r>
              <a:rPr lang="en-US" sz="2200" dirty="0" err="1" smtClean="0"/>
              <a:t>Strassen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00"/>
                </a:solidFill>
              </a:rPr>
              <a:t>1+14.3% speedup</a:t>
            </a:r>
            <a:r>
              <a:rPr lang="en-US" sz="2200" dirty="0" smtClean="0"/>
              <a:t>)</a:t>
            </a:r>
          </a:p>
          <a:p>
            <a:pPr lvl="1"/>
            <a:r>
              <a:rPr lang="en-US" sz="1900" dirty="0" smtClean="0"/>
              <a:t>7 multiplications + </a:t>
            </a:r>
            <a:r>
              <a:rPr lang="en-US" sz="1900" dirty="0" smtClean="0">
                <a:solidFill>
                  <a:srgbClr val="FF0000"/>
                </a:solidFill>
              </a:rPr>
              <a:t>22</a:t>
            </a:r>
            <a:r>
              <a:rPr lang="en-US" sz="1900" dirty="0" smtClean="0"/>
              <a:t> additions;</a:t>
            </a:r>
          </a:p>
          <a:p>
            <a:r>
              <a:rPr lang="en-US" sz="2200" dirty="0" smtClean="0"/>
              <a:t>Two-level </a:t>
            </a:r>
            <a:r>
              <a:rPr lang="en-US" sz="2200" dirty="0" err="1" smtClean="0"/>
              <a:t>Strassen</a:t>
            </a:r>
            <a:r>
              <a:rPr lang="en-US" sz="2200" dirty="0" smtClean="0"/>
              <a:t> (1+30.6% speedup)</a:t>
            </a:r>
          </a:p>
          <a:p>
            <a:pPr lvl="1"/>
            <a:r>
              <a:rPr lang="en-US" sz="1900" dirty="0" smtClean="0"/>
              <a:t>49 multiplications + </a:t>
            </a:r>
            <a:r>
              <a:rPr lang="en-US" sz="1900" dirty="0" smtClean="0">
                <a:solidFill>
                  <a:srgbClr val="FF0000"/>
                </a:solidFill>
              </a:rPr>
              <a:t>344</a:t>
            </a:r>
            <a:r>
              <a:rPr lang="en-US" sz="1900" dirty="0" smtClean="0"/>
              <a:t> additions;</a:t>
            </a:r>
          </a:p>
          <a:p>
            <a:r>
              <a:rPr lang="en-US" sz="2400" i="1" dirty="0" smtClean="0"/>
              <a:t>d</a:t>
            </a:r>
            <a:r>
              <a:rPr lang="en-US" sz="2400" dirty="0" smtClean="0"/>
              <a:t>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/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2.803</a:t>
            </a:r>
            <a:r>
              <a:rPr lang="en-US" sz="2400" dirty="0" smtClean="0"/>
              <a:t> speedup)</a:t>
            </a:r>
          </a:p>
          <a:p>
            <a:pPr lvl="1"/>
            <a:r>
              <a:rPr lang="en-US" sz="2000" dirty="0" smtClean="0"/>
              <a:t>Numerical unstable; Not achievable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326421" y="65935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69667" y="2547504"/>
            <a:ext cx="5526758" cy="124344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Left Brace 17"/>
          <p:cNvSpPr/>
          <p:nvPr/>
        </p:nvSpPr>
        <p:spPr>
          <a:xfrm rot="5400000">
            <a:off x="1431378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Left Brace 19"/>
          <p:cNvSpPr/>
          <p:nvPr/>
        </p:nvSpPr>
        <p:spPr>
          <a:xfrm rot="5400000">
            <a:off x="1416879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02502" y="101088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25" name="Left Brace 24"/>
          <p:cNvSpPr/>
          <p:nvPr/>
        </p:nvSpPr>
        <p:spPr>
          <a:xfrm rot="5400000">
            <a:off x="2303463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>
            <a:off x="1677077" y="12667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65486" y="1334599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87606" y="669934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1" name="Left Brace 30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68624" y="1629832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1408383" y="1883295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84054" y="193938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5" name="Left Brace 34"/>
          <p:cNvSpPr/>
          <p:nvPr/>
        </p:nvSpPr>
        <p:spPr>
          <a:xfrm rot="5400000">
            <a:off x="1404077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79748" y="2239138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7" name="Left Brace 36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19097" y="2232255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47" name="Left Brace 46"/>
          <p:cNvSpPr/>
          <p:nvPr/>
        </p:nvSpPr>
        <p:spPr>
          <a:xfrm rot="5400000">
            <a:off x="1407257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82928" y="2547504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9" name="Left Brace 48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122277" y="2540621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pic>
        <p:nvPicPr>
          <p:cNvPr id="27" name="Picture 2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2" y="4163848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4" y="1120606"/>
            <a:ext cx="28403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" y="6864977"/>
            <a:ext cx="6622438" cy="450223"/>
            <a:chOff x="1977885" y="3787985"/>
            <a:chExt cx="7970448" cy="541867"/>
          </a:xfrm>
        </p:grpSpPr>
        <p:grpSp>
          <p:nvGrpSpPr>
            <p:cNvPr id="31" name="Group 30"/>
            <p:cNvGrpSpPr/>
            <p:nvPr/>
          </p:nvGrpSpPr>
          <p:grpSpPr>
            <a:xfrm>
              <a:off x="1977885" y="3787985"/>
              <a:ext cx="7970448" cy="541867"/>
              <a:chOff x="1977885" y="3787985"/>
              <a:chExt cx="7970448" cy="54186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977885" y="3787985"/>
                <a:ext cx="7970448" cy="541867"/>
                <a:chOff x="1977885" y="3787985"/>
                <a:chExt cx="7970448" cy="541867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1977885" y="3787985"/>
                  <a:ext cx="7970448" cy="541867"/>
                  <a:chOff x="1977885" y="3787985"/>
                  <a:chExt cx="7970448" cy="541867"/>
                </a:xfrm>
              </p:grpSpPr>
              <p:pic>
                <p:nvPicPr>
                  <p:cNvPr id="37" name="Picture 36" descr="Screen Shot 2016-04-27 at 10.24.39 PM.pn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2495" r="2110" b="43501"/>
                  <a:stretch/>
                </p:blipFill>
                <p:spPr>
                  <a:xfrm>
                    <a:off x="1977885" y="3787985"/>
                    <a:ext cx="7970448" cy="541867"/>
                  </a:xfrm>
                  <a:prstGeom prst="rect">
                    <a:avLst/>
                  </a:prstGeom>
                </p:spPr>
              </p:pic>
              <p:sp>
                <p:nvSpPr>
                  <p:cNvPr id="38" name="Rectangle 37"/>
                  <p:cNvSpPr/>
                  <p:nvPr/>
                </p:nvSpPr>
                <p:spPr>
                  <a:xfrm>
                    <a:off x="4114681" y="3954847"/>
                    <a:ext cx="186348" cy="21752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36" name="Picture 35" descr="Screen Shot 2016-04-27 at 10.24.39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67" t="46784" r="61069" b="47965"/>
                <a:stretch/>
              </p:blipFill>
              <p:spPr>
                <a:xfrm>
                  <a:off x="4174028" y="3960702"/>
                  <a:ext cx="135468" cy="203200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33"/>
              <p:cNvSpPr/>
              <p:nvPr/>
            </p:nvSpPr>
            <p:spPr>
              <a:xfrm>
                <a:off x="2617663" y="3980763"/>
                <a:ext cx="200859" cy="146440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2" name="Picture 31" descr="Screen Shot 2016-04-27 at 10.24.3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7" t="46784" r="61069" b="47965"/>
            <a:stretch/>
          </p:blipFill>
          <p:spPr>
            <a:xfrm>
              <a:off x="2683054" y="3962690"/>
              <a:ext cx="135468" cy="203200"/>
            </a:xfrm>
            <a:prstGeom prst="rect">
              <a:avLst/>
            </a:prstGeom>
          </p:spPr>
        </p:pic>
      </p:grpSp>
      <p:pic>
        <p:nvPicPr>
          <p:cNvPr id="10" name="Picture 9" descr="Screen Shot 2016-04-27 at 10.24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0" y="6405010"/>
            <a:ext cx="6622438" cy="450223"/>
          </a:xfrm>
          <a:prstGeom prst="rect">
            <a:avLst/>
          </a:prstGeom>
        </p:spPr>
      </p:pic>
      <p:pic>
        <p:nvPicPr>
          <p:cNvPr id="11" name="Picture 10" descr="Screen Shot 2016-04-27 at 10.24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12095" y="5911735"/>
            <a:ext cx="6622438" cy="46429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27159" y="6048667"/>
            <a:ext cx="1275664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71719" y="6485742"/>
            <a:ext cx="1275664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58468" y="6549914"/>
            <a:ext cx="842860" cy="21607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748" y="1618701"/>
            <a:ext cx="6387011" cy="4827694"/>
          </a:xfrm>
        </p:spPr>
        <p:txBody>
          <a:bodyPr>
            <a:normAutofit fontScale="92500" lnSpcReduction="10000"/>
          </a:bodyPr>
          <a:lstStyle/>
          <a:p>
            <a:r>
              <a:rPr lang="en-US" sz="2900" dirty="0"/>
              <a:t>For </a:t>
            </a:r>
            <a:r>
              <a:rPr lang="en-US" sz="2900" i="1" dirty="0">
                <a:latin typeface="Cambria Math"/>
                <a:cs typeface="Cambria Math"/>
              </a:rPr>
              <a:t>k</a:t>
            </a:r>
            <a:r>
              <a:rPr lang="en-US" sz="2900" dirty="0"/>
              <a:t> equal to the appropriate multiple of </a:t>
            </a:r>
            <a:r>
              <a:rPr lang="en-US" sz="2900" i="1" dirty="0" err="1">
                <a:latin typeface="Cambria Math"/>
                <a:cs typeface="Cambria Math"/>
              </a:rPr>
              <a:t>k</a:t>
            </a:r>
            <a:r>
              <a:rPr lang="en-US" sz="2900" i="1" baseline="-25000" dirty="0" err="1">
                <a:latin typeface="Cambria Math"/>
                <a:cs typeface="Cambria Math"/>
              </a:rPr>
              <a:t>C</a:t>
            </a:r>
            <a:r>
              <a:rPr lang="en-US" sz="2900" dirty="0"/>
              <a:t>, </a:t>
            </a:r>
            <a:r>
              <a:rPr lang="en-US" sz="2900" b="1" dirty="0"/>
              <a:t>ABC </a:t>
            </a:r>
            <a:r>
              <a:rPr lang="en-US" sz="2900" b="1" dirty="0" err="1"/>
              <a:t>Strassen</a:t>
            </a:r>
            <a:r>
              <a:rPr lang="en-US" sz="2900" b="1" dirty="0"/>
              <a:t> </a:t>
            </a:r>
            <a:r>
              <a:rPr lang="en-US" sz="2900" dirty="0"/>
              <a:t>performs dramatically better than the other implementations</a:t>
            </a:r>
          </a:p>
          <a:p>
            <a:pPr lvl="1"/>
            <a:r>
              <a:rPr lang="en-US" sz="2400" dirty="0" smtClean="0">
                <a:latin typeface="Cambria Math"/>
                <a:cs typeface="Cambria Math"/>
              </a:rPr>
              <a:t>k </a:t>
            </a:r>
            <a:r>
              <a:rPr lang="en-US" sz="2400" dirty="0">
                <a:latin typeface="Cambria Math"/>
                <a:cs typeface="Cambria Math"/>
              </a:rPr>
              <a:t>= </a:t>
            </a:r>
            <a:r>
              <a:rPr lang="en-US" sz="2400" dirty="0" smtClean="0">
                <a:latin typeface="Cambria Math"/>
                <a:cs typeface="Cambria Math"/>
              </a:rPr>
              <a:t>2</a:t>
            </a:r>
            <a:r>
              <a:rPr lang="en-US" sz="2400" i="1" dirty="0">
                <a:latin typeface="Cambria Math"/>
                <a:cs typeface="Cambria Math"/>
              </a:rPr>
              <a:t>k</a:t>
            </a:r>
            <a:r>
              <a:rPr lang="en-US" sz="2400" i="1" baseline="-25000" dirty="0">
                <a:latin typeface="Cambria Math"/>
                <a:cs typeface="Cambria Math"/>
              </a:rPr>
              <a:t>C</a:t>
            </a:r>
            <a:r>
              <a:rPr lang="en-US" sz="2400" dirty="0" smtClean="0"/>
              <a:t> </a:t>
            </a:r>
            <a:r>
              <a:rPr lang="en-US" sz="2400" dirty="0"/>
              <a:t>for one-level </a:t>
            </a:r>
            <a:r>
              <a:rPr lang="en-US" sz="2400" dirty="0" err="1"/>
              <a:t>Strassen</a:t>
            </a:r>
            <a:endParaRPr lang="en-US" sz="2400" dirty="0"/>
          </a:p>
          <a:p>
            <a:pPr lvl="1"/>
            <a:r>
              <a:rPr lang="en-US" sz="2400" dirty="0">
                <a:latin typeface="Cambria Math"/>
                <a:cs typeface="Cambria Math"/>
              </a:rPr>
              <a:t>k = </a:t>
            </a:r>
            <a:r>
              <a:rPr lang="en-US" sz="2400" dirty="0" smtClean="0">
                <a:latin typeface="Cambria Math"/>
                <a:cs typeface="Cambria Math"/>
              </a:rPr>
              <a:t>4</a:t>
            </a:r>
            <a:r>
              <a:rPr lang="en-US" sz="2400" i="1" dirty="0" smtClean="0">
                <a:latin typeface="Cambria Math"/>
                <a:cs typeface="Cambria Math"/>
              </a:rPr>
              <a:t>k</a:t>
            </a:r>
            <a:r>
              <a:rPr lang="en-US" sz="2400" i="1" baseline="-25000" dirty="0" smtClean="0">
                <a:latin typeface="Cambria Math"/>
                <a:cs typeface="Cambria Math"/>
              </a:rPr>
              <a:t>C</a:t>
            </a:r>
            <a:r>
              <a:rPr lang="en-US" sz="2400" dirty="0" smtClean="0"/>
              <a:t> for </a:t>
            </a:r>
            <a:r>
              <a:rPr lang="en-US" sz="2400" dirty="0"/>
              <a:t>two-level </a:t>
            </a:r>
            <a:r>
              <a:rPr lang="en-US" sz="2400" dirty="0" err="1" smtClean="0"/>
              <a:t>Strassen</a:t>
            </a:r>
            <a:endParaRPr lang="en-US" sz="2400" dirty="0" smtClean="0"/>
          </a:p>
          <a:p>
            <a:pPr marL="574724" lvl="1" indent="0">
              <a:buNone/>
            </a:pPr>
            <a:endParaRPr lang="en-US" sz="2400" dirty="0"/>
          </a:p>
          <a:p>
            <a:r>
              <a:rPr lang="en-US" sz="2700" dirty="0" smtClean="0"/>
              <a:t>Reason:</a:t>
            </a:r>
          </a:p>
          <a:p>
            <a:pPr lvl="1"/>
            <a:r>
              <a:rPr lang="en-US" sz="2400" b="1" dirty="0" smtClean="0"/>
              <a:t>ABC </a:t>
            </a:r>
            <a:r>
              <a:rPr lang="en-US" sz="2400" b="1" dirty="0" err="1"/>
              <a:t>Strassen</a:t>
            </a:r>
            <a:r>
              <a:rPr lang="en-US" sz="2400" dirty="0"/>
              <a:t> </a:t>
            </a:r>
            <a:r>
              <a:rPr lang="en-US" sz="2400" dirty="0" smtClean="0"/>
              <a:t>avoids forming the </a:t>
            </a:r>
            <a:r>
              <a:rPr lang="en-US" sz="2400" dirty="0"/>
              <a:t>temporary </a:t>
            </a:r>
            <a:r>
              <a:rPr lang="en-US" sz="2400" dirty="0" err="1"/>
              <a:t>matrice</a:t>
            </a:r>
            <a:r>
              <a:rPr lang="en-US" sz="2400" dirty="0"/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explicitly in the memory </a:t>
            </a:r>
            <a:r>
              <a:rPr lang="en-US" sz="2400" dirty="0"/>
              <a:t>(</a:t>
            </a:r>
            <a:r>
              <a:rPr lang="en-US" sz="24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2400" dirty="0"/>
              <a:t> resides in </a:t>
            </a:r>
            <a:r>
              <a:rPr lang="en-US" sz="2400" dirty="0" smtClean="0"/>
              <a:t>register), especially important when m, n &gt;&gt; 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53645" y="3777977"/>
            <a:ext cx="18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3" r="33219"/>
          <a:stretch/>
        </p:blipFill>
        <p:spPr>
          <a:xfrm>
            <a:off x="6741760" y="1195399"/>
            <a:ext cx="3122166" cy="59238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802823" y="6855233"/>
            <a:ext cx="2598505" cy="452627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89491" y="6050371"/>
            <a:ext cx="1398665" cy="180733"/>
            <a:chOff x="2617663" y="3954847"/>
            <a:chExt cx="1683366" cy="217522"/>
          </a:xfrm>
        </p:grpSpPr>
        <p:sp>
          <p:nvSpPr>
            <p:cNvPr id="29" name="Rectangle 28"/>
            <p:cNvSpPr/>
            <p:nvPr/>
          </p:nvSpPr>
          <p:spPr>
            <a:xfrm>
              <a:off x="4114681" y="3954847"/>
              <a:ext cx="186348" cy="217522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7663" y="3980763"/>
              <a:ext cx="200859" cy="14644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1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" grpId="0" build="p"/>
      <p:bldP spid="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1941476"/>
            <a:ext cx="9052560" cy="2184566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Bottom </a:t>
            </a:r>
            <a:r>
              <a:rPr lang="en-US" sz="4400" dirty="0">
                <a:solidFill>
                  <a:srgbClr val="FF0000"/>
                </a:solidFill>
              </a:rPr>
              <a:t>line:</a:t>
            </a:r>
            <a:br>
              <a:rPr lang="en-US" sz="4400" dirty="0">
                <a:solidFill>
                  <a:srgbClr val="FF0000"/>
                </a:solidFill>
              </a:rPr>
            </a:br>
            <a:r>
              <a:rPr lang="en-US" dirty="0"/>
              <a:t>A different implementation may have its advantages depending on the problem </a:t>
            </a:r>
            <a:r>
              <a:rPr lang="en-US" dirty="0" smtClean="0"/>
              <a:t>size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Matrix-matrix multiplication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High-performance Implementations</a:t>
            </a:r>
          </a:p>
          <a:p>
            <a:r>
              <a:rPr lang="en-US" dirty="0" smtClean="0"/>
              <a:t>Theoretical Model and Analysis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 Experiments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Single Node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8 at 4.4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" y="889723"/>
            <a:ext cx="10058400" cy="6224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616" y="581946"/>
            <a:ext cx="2396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1 core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456" y="607344"/>
            <a:ext cx="2396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5 core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2212" y="593704"/>
            <a:ext cx="2396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10 core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0145" y="1114420"/>
            <a:ext cx="400110" cy="2678071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Square Matrices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3211" y="4255550"/>
            <a:ext cx="400110" cy="2383142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Rank-k Update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31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Many-core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Intel® Xeon Phi™ coprocessor (KNC)  </a:t>
            </a:r>
          </a:p>
        </p:txBody>
      </p:sp>
      <p:pic>
        <p:nvPicPr>
          <p:cNvPr id="6" name="Picture 5" descr="Screen Shot 2016-05-03 at 5.0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91" y="1523599"/>
            <a:ext cx="5740529" cy="5484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688" y="2999867"/>
            <a:ext cx="2633712" cy="15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Distributed Memory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8" y="3789410"/>
            <a:ext cx="5303520" cy="3535680"/>
          </a:xfrm>
          <a:prstGeom prst="rect">
            <a:avLst/>
          </a:prstGeom>
        </p:spPr>
      </p:pic>
      <p:pic>
        <p:nvPicPr>
          <p:cNvPr id="5" name="Picture 4" descr="str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2" y="4163848"/>
            <a:ext cx="4090416" cy="27310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97813" y="4066839"/>
            <a:ext cx="4110844" cy="286916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44819" y="4066839"/>
            <a:ext cx="3366642" cy="195667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44819" y="6587943"/>
            <a:ext cx="3366642" cy="34806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44819" y="6037166"/>
            <a:ext cx="2097752" cy="564426"/>
          </a:xfrm>
          <a:prstGeom prst="rect">
            <a:avLst/>
          </a:prstGeom>
          <a:solidFill>
            <a:srgbClr val="4AAA25">
              <a:alpha val="21000"/>
            </a:srgbClr>
          </a:solidFill>
          <a:ln>
            <a:solidFill>
              <a:schemeClr val="tx1"/>
            </a:solidFill>
            <a:prstDash val="sysDot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942571" y="5568552"/>
            <a:ext cx="1250893" cy="45496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42571" y="6587944"/>
            <a:ext cx="1255242" cy="730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17"/>
            <a:ext cx="6011126" cy="2571961"/>
          </a:xfrm>
          <a:prstGeom prst="rect">
            <a:avLst/>
          </a:prstGeom>
        </p:spPr>
        <p:txBody>
          <a:bodyPr vert="horz" lIns="114944" tIns="57472" rIns="114944" bIns="57472" rtlCol="0">
            <a:normAutofit fontScale="92500"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One-level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0000"/>
                </a:solidFill>
              </a:rPr>
              <a:t>1+14.3% speedup</a:t>
            </a:r>
            <a:r>
              <a:rPr lang="en-US" sz="2400" dirty="0" smtClean="0"/>
              <a:t>)</a:t>
            </a:r>
          </a:p>
          <a:p>
            <a:pPr lvl="1"/>
            <a:r>
              <a:rPr lang="en-US" sz="2100" dirty="0" smtClean="0"/>
              <a:t>7 multiplications + </a:t>
            </a:r>
            <a:r>
              <a:rPr lang="en-US" sz="2100" dirty="0" smtClean="0">
                <a:solidFill>
                  <a:srgbClr val="FF0000"/>
                </a:solidFill>
              </a:rPr>
              <a:t>22</a:t>
            </a:r>
            <a:r>
              <a:rPr lang="en-US" sz="2100" dirty="0" smtClean="0"/>
              <a:t> additions;</a:t>
            </a:r>
          </a:p>
          <a:p>
            <a:r>
              <a:rPr lang="en-US" sz="2400" dirty="0" smtClean="0"/>
              <a:t>Two-level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(1+30.6% speedup)</a:t>
            </a:r>
          </a:p>
          <a:p>
            <a:pPr lvl="1"/>
            <a:r>
              <a:rPr lang="en-US" sz="2100" dirty="0" smtClean="0"/>
              <a:t>49 multiplications + </a:t>
            </a:r>
            <a:r>
              <a:rPr lang="en-US" sz="2100" dirty="0" smtClean="0">
                <a:solidFill>
                  <a:srgbClr val="FF0000"/>
                </a:solidFill>
              </a:rPr>
              <a:t>344</a:t>
            </a:r>
            <a:r>
              <a:rPr lang="en-US" sz="2100" dirty="0" smtClean="0"/>
              <a:t> additions;</a:t>
            </a:r>
          </a:p>
          <a:p>
            <a:r>
              <a:rPr lang="en-US" sz="2400" i="1" dirty="0" smtClean="0"/>
              <a:t>d</a:t>
            </a:r>
            <a:r>
              <a:rPr lang="en-US" sz="2400" dirty="0" smtClean="0"/>
              <a:t>-level </a:t>
            </a:r>
            <a:r>
              <a:rPr lang="en-US" sz="2400" dirty="0" err="1" smtClean="0"/>
              <a:t>Strassen</a:t>
            </a:r>
            <a:r>
              <a:rPr lang="en-US" sz="2400" dirty="0" smtClean="0"/>
              <a:t> 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/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2.803</a:t>
            </a:r>
            <a:r>
              <a:rPr lang="en-US" sz="2400" dirty="0" smtClean="0"/>
              <a:t> speedup)</a:t>
            </a:r>
          </a:p>
          <a:p>
            <a:pPr lvl="1"/>
            <a:r>
              <a:rPr lang="en-US" sz="2100" dirty="0" smtClean="0">
                <a:solidFill>
                  <a:srgbClr val="FF0000"/>
                </a:solidFill>
              </a:rPr>
              <a:t>Numerical unstable; Not achievable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028" name="Picture 4" descr="https://upload.wikimedia.org/wikipedia/commons/thumb/3/3b/Gtk-zoom-in.svg/2000px-Gtk-zoom-i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3" y="4843621"/>
            <a:ext cx="869929" cy="86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V="1">
            <a:off x="5211461" y="4066840"/>
            <a:ext cx="4110844" cy="14951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11461" y="6670040"/>
            <a:ext cx="4110844" cy="2659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2354" y="818110"/>
            <a:ext cx="3081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+=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 </a:t>
            </a:r>
            <a:r>
              <a:rPr lang="en-US" sz="16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 smtClean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6421" y="65935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0" name="Left Brace 29"/>
          <p:cNvSpPr/>
          <p:nvPr/>
        </p:nvSpPr>
        <p:spPr>
          <a:xfrm rot="5400000">
            <a:off x="1431378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1416879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02502" y="101088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2303463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Left Brace 35"/>
          <p:cNvSpPr/>
          <p:nvPr/>
        </p:nvSpPr>
        <p:spPr>
          <a:xfrm rot="5400000">
            <a:off x="1677077" y="12667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465486" y="1334599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87606" y="669934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6" name="Left Brace 45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568624" y="1629832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8" name="Left Brace 47"/>
          <p:cNvSpPr/>
          <p:nvPr/>
        </p:nvSpPr>
        <p:spPr>
          <a:xfrm rot="5400000">
            <a:off x="1408383" y="1883295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284054" y="1939380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50" name="Left Brace 49"/>
          <p:cNvSpPr/>
          <p:nvPr/>
        </p:nvSpPr>
        <p:spPr>
          <a:xfrm rot="5400000">
            <a:off x="1404077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279748" y="2239138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52" name="Left Brace 51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119097" y="2232255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54" name="Left Brace 53"/>
          <p:cNvSpPr/>
          <p:nvPr/>
        </p:nvSpPr>
        <p:spPr>
          <a:xfrm rot="5400000">
            <a:off x="1407257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282928" y="2547504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56" name="Left Brace 55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122277" y="2540621"/>
            <a:ext cx="4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  <a:endParaRPr lang="en-US" sz="1200" baseline="-2500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8891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5 at 2.02.1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14544" r="4819" b="14166"/>
          <a:stretch/>
        </p:blipFill>
        <p:spPr>
          <a:xfrm>
            <a:off x="1913467" y="1232750"/>
            <a:ext cx="6663266" cy="1662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040" y="6963521"/>
            <a:ext cx="929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"/>
                <a:cs typeface="Times"/>
              </a:rPr>
              <a:t>*Robert </a:t>
            </a:r>
            <a:r>
              <a:rPr lang="en-US" sz="1000" dirty="0">
                <a:latin typeface="Times"/>
                <a:cs typeface="Times"/>
              </a:rPr>
              <a:t>A. van de </a:t>
            </a:r>
            <a:r>
              <a:rPr lang="en-US" sz="1000" dirty="0" err="1">
                <a:latin typeface="Times"/>
                <a:cs typeface="Times"/>
              </a:rPr>
              <a:t>Geijn</a:t>
            </a:r>
            <a:r>
              <a:rPr lang="en-US" sz="1000" dirty="0">
                <a:latin typeface="Times"/>
                <a:cs typeface="Times"/>
              </a:rPr>
              <a:t>, and </a:t>
            </a:r>
            <a:r>
              <a:rPr lang="en-US" sz="1000" dirty="0" err="1">
                <a:latin typeface="Times"/>
                <a:cs typeface="Times"/>
              </a:rPr>
              <a:t>Jerrell</a:t>
            </a:r>
            <a:r>
              <a:rPr lang="en-US" sz="1000" dirty="0">
                <a:latin typeface="Times"/>
                <a:cs typeface="Times"/>
              </a:rPr>
              <a:t> Watts. "SUMMA: Scalable universal matrix multiplication algorithm." Concurrency-Practice and Experience 9, no. 4 (1997): 255-274.</a:t>
            </a:r>
          </a:p>
          <a:p>
            <a:endParaRPr lang="en-US" sz="1000" dirty="0"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95965"/>
              </p:ext>
            </p:extLst>
          </p:nvPr>
        </p:nvGraphicFramePr>
        <p:xfrm>
          <a:off x="1788700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9275" y="4300374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+=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9010" y="4312689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×</a:t>
            </a:r>
            <a:endParaRPr lang="en-US" sz="3600" dirty="0">
              <a:latin typeface="Helvetica"/>
              <a:cs typeface="Helvetica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44594"/>
              </p:ext>
            </p:extLst>
          </p:nvPr>
        </p:nvGraphicFramePr>
        <p:xfrm>
          <a:off x="4455961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748835"/>
              </p:ext>
            </p:extLst>
          </p:nvPr>
        </p:nvGraphicFramePr>
        <p:xfrm>
          <a:off x="6803723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699206" y="3756669"/>
            <a:ext cx="125325" cy="1828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3723" y="3971940"/>
            <a:ext cx="1828800" cy="1336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r>
              <a:rPr lang="en-US" sz="9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endParaRPr lang="en-US" sz="9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>
            <a:off x="4824531" y="4946705"/>
            <a:ext cx="350912" cy="12700"/>
          </a:xfrm>
          <a:prstGeom prst="curvedConnector3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816177" y="4586569"/>
            <a:ext cx="785991" cy="354602"/>
          </a:xfrm>
          <a:custGeom>
            <a:avLst/>
            <a:gdLst>
              <a:gd name="connsiteX0" fmla="*/ 0 w 785991"/>
              <a:gd name="connsiteY0" fmla="*/ 354602 h 354602"/>
              <a:gd name="connsiteX1" fmla="*/ 50130 w 785991"/>
              <a:gd name="connsiteY1" fmla="*/ 187493 h 354602"/>
              <a:gd name="connsiteX2" fmla="*/ 200520 w 785991"/>
              <a:gd name="connsiteY2" fmla="*/ 37095 h 354602"/>
              <a:gd name="connsiteX3" fmla="*/ 375976 w 785991"/>
              <a:gd name="connsiteY3" fmla="*/ 3673 h 354602"/>
              <a:gd name="connsiteX4" fmla="*/ 492946 w 785991"/>
              <a:gd name="connsiteY4" fmla="*/ 3673 h 354602"/>
              <a:gd name="connsiteX5" fmla="*/ 576496 w 785991"/>
              <a:gd name="connsiteY5" fmla="*/ 28739 h 354602"/>
              <a:gd name="connsiteX6" fmla="*/ 685111 w 785991"/>
              <a:gd name="connsiteY6" fmla="*/ 137360 h 354602"/>
              <a:gd name="connsiteX7" fmla="*/ 751952 w 785991"/>
              <a:gd name="connsiteY7" fmla="*/ 229270 h 354602"/>
              <a:gd name="connsiteX8" fmla="*/ 777017 w 785991"/>
              <a:gd name="connsiteY8" fmla="*/ 287758 h 354602"/>
              <a:gd name="connsiteX9" fmla="*/ 785372 w 785991"/>
              <a:gd name="connsiteY9" fmla="*/ 337891 h 354602"/>
              <a:gd name="connsiteX10" fmla="*/ 785372 w 785991"/>
              <a:gd name="connsiteY10" fmla="*/ 346247 h 3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991" h="354602">
                <a:moveTo>
                  <a:pt x="0" y="354602"/>
                </a:moveTo>
                <a:cubicBezTo>
                  <a:pt x="8355" y="297506"/>
                  <a:pt x="16710" y="240411"/>
                  <a:pt x="50130" y="187493"/>
                </a:cubicBezTo>
                <a:cubicBezTo>
                  <a:pt x="83550" y="134575"/>
                  <a:pt x="146212" y="67732"/>
                  <a:pt x="200520" y="37095"/>
                </a:cubicBezTo>
                <a:cubicBezTo>
                  <a:pt x="254828" y="6458"/>
                  <a:pt x="327238" y="9243"/>
                  <a:pt x="375976" y="3673"/>
                </a:cubicBezTo>
                <a:cubicBezTo>
                  <a:pt x="424714" y="-1897"/>
                  <a:pt x="459526" y="-505"/>
                  <a:pt x="492946" y="3673"/>
                </a:cubicBezTo>
                <a:cubicBezTo>
                  <a:pt x="526366" y="7851"/>
                  <a:pt x="544468" y="6458"/>
                  <a:pt x="576496" y="28739"/>
                </a:cubicBezTo>
                <a:cubicBezTo>
                  <a:pt x="608524" y="51020"/>
                  <a:pt x="655868" y="103938"/>
                  <a:pt x="685111" y="137360"/>
                </a:cubicBezTo>
                <a:cubicBezTo>
                  <a:pt x="714354" y="170782"/>
                  <a:pt x="736634" y="204204"/>
                  <a:pt x="751952" y="229270"/>
                </a:cubicBezTo>
                <a:cubicBezTo>
                  <a:pt x="767270" y="254336"/>
                  <a:pt x="771447" y="269655"/>
                  <a:pt x="777017" y="287758"/>
                </a:cubicBezTo>
                <a:cubicBezTo>
                  <a:pt x="782587" y="305861"/>
                  <a:pt x="783980" y="328143"/>
                  <a:pt x="785372" y="337891"/>
                </a:cubicBezTo>
                <a:cubicBezTo>
                  <a:pt x="786765" y="347639"/>
                  <a:pt x="785372" y="346247"/>
                  <a:pt x="785372" y="34624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807822" y="4577388"/>
            <a:ext cx="1311738" cy="355428"/>
          </a:xfrm>
          <a:custGeom>
            <a:avLst/>
            <a:gdLst>
              <a:gd name="connsiteX0" fmla="*/ 0 w 1311738"/>
              <a:gd name="connsiteY0" fmla="*/ 338717 h 355428"/>
              <a:gd name="connsiteX1" fmla="*/ 192165 w 1311738"/>
              <a:gd name="connsiteY1" fmla="*/ 129830 h 355428"/>
              <a:gd name="connsiteX2" fmla="*/ 501301 w 1311738"/>
              <a:gd name="connsiteY2" fmla="*/ 54631 h 355428"/>
              <a:gd name="connsiteX3" fmla="*/ 743597 w 1311738"/>
              <a:gd name="connsiteY3" fmla="*/ 12854 h 355428"/>
              <a:gd name="connsiteX4" fmla="*/ 985892 w 1311738"/>
              <a:gd name="connsiteY4" fmla="*/ 12854 h 355428"/>
              <a:gd name="connsiteX5" fmla="*/ 1228188 w 1311738"/>
              <a:gd name="connsiteY5" fmla="*/ 163252 h 355428"/>
              <a:gd name="connsiteX6" fmla="*/ 1311738 w 1311738"/>
              <a:gd name="connsiteY6" fmla="*/ 355428 h 35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738" h="355428">
                <a:moveTo>
                  <a:pt x="0" y="338717"/>
                </a:moveTo>
                <a:cubicBezTo>
                  <a:pt x="54307" y="257947"/>
                  <a:pt x="108615" y="177178"/>
                  <a:pt x="192165" y="129830"/>
                </a:cubicBezTo>
                <a:cubicBezTo>
                  <a:pt x="275715" y="82482"/>
                  <a:pt x="409396" y="74127"/>
                  <a:pt x="501301" y="54631"/>
                </a:cubicBezTo>
                <a:cubicBezTo>
                  <a:pt x="593206" y="35135"/>
                  <a:pt x="662832" y="19817"/>
                  <a:pt x="743597" y="12854"/>
                </a:cubicBezTo>
                <a:cubicBezTo>
                  <a:pt x="824362" y="5891"/>
                  <a:pt x="905127" y="-12212"/>
                  <a:pt x="985892" y="12854"/>
                </a:cubicBezTo>
                <a:cubicBezTo>
                  <a:pt x="1066657" y="37920"/>
                  <a:pt x="1173880" y="106156"/>
                  <a:pt x="1228188" y="163252"/>
                </a:cubicBezTo>
                <a:cubicBezTo>
                  <a:pt x="1282496" y="220348"/>
                  <a:pt x="1297813" y="309473"/>
                  <a:pt x="1311738" y="355428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/>
          <p:cNvCxnSpPr/>
          <p:nvPr/>
        </p:nvCxnSpPr>
        <p:spPr>
          <a:xfrm rot="5140601">
            <a:off x="7689655" y="4306338"/>
            <a:ext cx="350912" cy="12700"/>
          </a:xfrm>
          <a:prstGeom prst="curvedConnector3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5140601">
            <a:off x="7670051" y="4339096"/>
            <a:ext cx="785991" cy="354602"/>
          </a:xfrm>
          <a:custGeom>
            <a:avLst/>
            <a:gdLst>
              <a:gd name="connsiteX0" fmla="*/ 0 w 785991"/>
              <a:gd name="connsiteY0" fmla="*/ 354602 h 354602"/>
              <a:gd name="connsiteX1" fmla="*/ 50130 w 785991"/>
              <a:gd name="connsiteY1" fmla="*/ 187493 h 354602"/>
              <a:gd name="connsiteX2" fmla="*/ 200520 w 785991"/>
              <a:gd name="connsiteY2" fmla="*/ 37095 h 354602"/>
              <a:gd name="connsiteX3" fmla="*/ 375976 w 785991"/>
              <a:gd name="connsiteY3" fmla="*/ 3673 h 354602"/>
              <a:gd name="connsiteX4" fmla="*/ 492946 w 785991"/>
              <a:gd name="connsiteY4" fmla="*/ 3673 h 354602"/>
              <a:gd name="connsiteX5" fmla="*/ 576496 w 785991"/>
              <a:gd name="connsiteY5" fmla="*/ 28739 h 354602"/>
              <a:gd name="connsiteX6" fmla="*/ 685111 w 785991"/>
              <a:gd name="connsiteY6" fmla="*/ 137360 h 354602"/>
              <a:gd name="connsiteX7" fmla="*/ 751952 w 785991"/>
              <a:gd name="connsiteY7" fmla="*/ 229270 h 354602"/>
              <a:gd name="connsiteX8" fmla="*/ 777017 w 785991"/>
              <a:gd name="connsiteY8" fmla="*/ 287758 h 354602"/>
              <a:gd name="connsiteX9" fmla="*/ 785372 w 785991"/>
              <a:gd name="connsiteY9" fmla="*/ 337891 h 354602"/>
              <a:gd name="connsiteX10" fmla="*/ 785372 w 785991"/>
              <a:gd name="connsiteY10" fmla="*/ 346247 h 3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991" h="354602">
                <a:moveTo>
                  <a:pt x="0" y="354602"/>
                </a:moveTo>
                <a:cubicBezTo>
                  <a:pt x="8355" y="297506"/>
                  <a:pt x="16710" y="240411"/>
                  <a:pt x="50130" y="187493"/>
                </a:cubicBezTo>
                <a:cubicBezTo>
                  <a:pt x="83550" y="134575"/>
                  <a:pt x="146212" y="67732"/>
                  <a:pt x="200520" y="37095"/>
                </a:cubicBezTo>
                <a:cubicBezTo>
                  <a:pt x="254828" y="6458"/>
                  <a:pt x="327238" y="9243"/>
                  <a:pt x="375976" y="3673"/>
                </a:cubicBezTo>
                <a:cubicBezTo>
                  <a:pt x="424714" y="-1897"/>
                  <a:pt x="459526" y="-505"/>
                  <a:pt x="492946" y="3673"/>
                </a:cubicBezTo>
                <a:cubicBezTo>
                  <a:pt x="526366" y="7851"/>
                  <a:pt x="544468" y="6458"/>
                  <a:pt x="576496" y="28739"/>
                </a:cubicBezTo>
                <a:cubicBezTo>
                  <a:pt x="608524" y="51020"/>
                  <a:pt x="655868" y="103938"/>
                  <a:pt x="685111" y="137360"/>
                </a:cubicBezTo>
                <a:cubicBezTo>
                  <a:pt x="714354" y="170782"/>
                  <a:pt x="736634" y="204204"/>
                  <a:pt x="751952" y="229270"/>
                </a:cubicBezTo>
                <a:cubicBezTo>
                  <a:pt x="767270" y="254336"/>
                  <a:pt x="771447" y="269655"/>
                  <a:pt x="777017" y="287758"/>
                </a:cubicBezTo>
                <a:cubicBezTo>
                  <a:pt x="782587" y="305861"/>
                  <a:pt x="783980" y="328143"/>
                  <a:pt x="785372" y="337891"/>
                </a:cubicBezTo>
                <a:cubicBezTo>
                  <a:pt x="786765" y="347639"/>
                  <a:pt x="785372" y="346247"/>
                  <a:pt x="785372" y="34624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5140601">
            <a:off x="7407177" y="4595311"/>
            <a:ext cx="1311738" cy="355428"/>
          </a:xfrm>
          <a:custGeom>
            <a:avLst/>
            <a:gdLst>
              <a:gd name="connsiteX0" fmla="*/ 0 w 1311738"/>
              <a:gd name="connsiteY0" fmla="*/ 338717 h 355428"/>
              <a:gd name="connsiteX1" fmla="*/ 192165 w 1311738"/>
              <a:gd name="connsiteY1" fmla="*/ 129830 h 355428"/>
              <a:gd name="connsiteX2" fmla="*/ 501301 w 1311738"/>
              <a:gd name="connsiteY2" fmla="*/ 54631 h 355428"/>
              <a:gd name="connsiteX3" fmla="*/ 743597 w 1311738"/>
              <a:gd name="connsiteY3" fmla="*/ 12854 h 355428"/>
              <a:gd name="connsiteX4" fmla="*/ 985892 w 1311738"/>
              <a:gd name="connsiteY4" fmla="*/ 12854 h 355428"/>
              <a:gd name="connsiteX5" fmla="*/ 1228188 w 1311738"/>
              <a:gd name="connsiteY5" fmla="*/ 163252 h 355428"/>
              <a:gd name="connsiteX6" fmla="*/ 1311738 w 1311738"/>
              <a:gd name="connsiteY6" fmla="*/ 355428 h 35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738" h="355428">
                <a:moveTo>
                  <a:pt x="0" y="338717"/>
                </a:moveTo>
                <a:cubicBezTo>
                  <a:pt x="54307" y="257947"/>
                  <a:pt x="108615" y="177178"/>
                  <a:pt x="192165" y="129830"/>
                </a:cubicBezTo>
                <a:cubicBezTo>
                  <a:pt x="275715" y="82482"/>
                  <a:pt x="409396" y="74127"/>
                  <a:pt x="501301" y="54631"/>
                </a:cubicBezTo>
                <a:cubicBezTo>
                  <a:pt x="593206" y="35135"/>
                  <a:pt x="662832" y="19817"/>
                  <a:pt x="743597" y="12854"/>
                </a:cubicBezTo>
                <a:cubicBezTo>
                  <a:pt x="824362" y="5891"/>
                  <a:pt x="905127" y="-12212"/>
                  <a:pt x="985892" y="12854"/>
                </a:cubicBezTo>
                <a:cubicBezTo>
                  <a:pt x="1066657" y="37920"/>
                  <a:pt x="1173880" y="106156"/>
                  <a:pt x="1228188" y="163252"/>
                </a:cubicBezTo>
                <a:cubicBezTo>
                  <a:pt x="1282496" y="220348"/>
                  <a:pt x="1297813" y="309473"/>
                  <a:pt x="1311738" y="355428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" y="292947"/>
            <a:ext cx="10186748" cy="121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Accelerating SUMMA algorithm with </a:t>
            </a:r>
            <a:r>
              <a:rPr lang="en-US" sz="3200" dirty="0" err="1" smtClean="0"/>
              <a:t>Strassen</a:t>
            </a:r>
            <a:endParaRPr lang="en-US" sz="3200" dirty="0"/>
          </a:p>
        </p:txBody>
      </p:sp>
      <p:sp>
        <p:nvSpPr>
          <p:cNvPr id="22" name="Down Arrow 21"/>
          <p:cNvSpPr/>
          <p:nvPr/>
        </p:nvSpPr>
        <p:spPr>
          <a:xfrm>
            <a:off x="5109144" y="2895604"/>
            <a:ext cx="91712" cy="30766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44614" y="3157908"/>
            <a:ext cx="15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Rank-k update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4634" y="4634806"/>
            <a:ext cx="818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Helvetica"/>
                <a:cs typeface="Helvetica"/>
              </a:rPr>
              <a:t>A</a:t>
            </a:r>
            <a:r>
              <a:rPr lang="en-US" sz="900" baseline="-25000" dirty="0" err="1" smtClean="0">
                <a:latin typeface="Helvetica"/>
                <a:cs typeface="Helvetica"/>
              </a:rPr>
              <a:t>p</a:t>
            </a:r>
            <a:endParaRPr lang="en-US" sz="900" baseline="-25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40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2" grpId="0" animBg="1"/>
      <p:bldP spid="23" grpId="0"/>
      <p:bldP spid="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2947"/>
            <a:ext cx="10186748" cy="121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Accelerating SUMMA algorithm with </a:t>
            </a:r>
            <a:r>
              <a:rPr lang="en-US" sz="3200" dirty="0" err="1" smtClean="0"/>
              <a:t>Strassen</a:t>
            </a:r>
            <a:endParaRPr lang="en-US" sz="3200" dirty="0"/>
          </a:p>
        </p:txBody>
      </p:sp>
      <p:pic>
        <p:nvPicPr>
          <p:cNvPr id="8" name="Picture 7" descr="Screen Shot 2016-04-25 at 2.02.1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14544" r="4819" b="14166"/>
          <a:stretch/>
        </p:blipFill>
        <p:spPr>
          <a:xfrm>
            <a:off x="1913467" y="1232750"/>
            <a:ext cx="6663266" cy="1662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040" y="6963521"/>
            <a:ext cx="929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"/>
                <a:cs typeface="Times"/>
              </a:rPr>
              <a:t>*Robert </a:t>
            </a:r>
            <a:r>
              <a:rPr lang="en-US" sz="1000" dirty="0">
                <a:latin typeface="Times"/>
                <a:cs typeface="Times"/>
              </a:rPr>
              <a:t>A. van de </a:t>
            </a:r>
            <a:r>
              <a:rPr lang="en-US" sz="1000" dirty="0" err="1">
                <a:latin typeface="Times"/>
                <a:cs typeface="Times"/>
              </a:rPr>
              <a:t>Geijn</a:t>
            </a:r>
            <a:r>
              <a:rPr lang="en-US" sz="1000" dirty="0">
                <a:latin typeface="Times"/>
                <a:cs typeface="Times"/>
              </a:rPr>
              <a:t>, and </a:t>
            </a:r>
            <a:r>
              <a:rPr lang="en-US" sz="1000" dirty="0" err="1">
                <a:latin typeface="Times"/>
                <a:cs typeface="Times"/>
              </a:rPr>
              <a:t>Jerrell</a:t>
            </a:r>
            <a:r>
              <a:rPr lang="en-US" sz="1000" dirty="0">
                <a:latin typeface="Times"/>
                <a:cs typeface="Times"/>
              </a:rPr>
              <a:t> Watts. "SUMMA: Scalable universal matrix multiplication algorithm." Concurrency-Practice and Experience 9, no. 4 (1997): 255-274.</a:t>
            </a:r>
          </a:p>
          <a:p>
            <a:endParaRPr lang="en-US" sz="1000" dirty="0"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2083"/>
              </p:ext>
            </p:extLst>
          </p:nvPr>
        </p:nvGraphicFramePr>
        <p:xfrm>
          <a:off x="1788700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9275" y="4300374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+=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9010" y="4312689"/>
            <a:ext cx="95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×</a:t>
            </a:r>
            <a:endParaRPr lang="en-US" sz="3600" dirty="0">
              <a:latin typeface="Helvetica"/>
              <a:cs typeface="Helvetica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769242"/>
              </p:ext>
            </p:extLst>
          </p:nvPr>
        </p:nvGraphicFramePr>
        <p:xfrm>
          <a:off x="4455961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97206"/>
              </p:ext>
            </p:extLst>
          </p:nvPr>
        </p:nvGraphicFramePr>
        <p:xfrm>
          <a:off x="6803723" y="3756669"/>
          <a:ext cx="1828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699206" y="3756669"/>
            <a:ext cx="125325" cy="1828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3723" y="3971940"/>
            <a:ext cx="1828800" cy="1336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r>
              <a:rPr lang="en-US" sz="9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endParaRPr lang="en-US" sz="900" baseline="-25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>
            <a:off x="4824531" y="4946705"/>
            <a:ext cx="350912" cy="12700"/>
          </a:xfrm>
          <a:prstGeom prst="curvedConnector3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816177" y="4586569"/>
            <a:ext cx="785991" cy="354602"/>
          </a:xfrm>
          <a:custGeom>
            <a:avLst/>
            <a:gdLst>
              <a:gd name="connsiteX0" fmla="*/ 0 w 785991"/>
              <a:gd name="connsiteY0" fmla="*/ 354602 h 354602"/>
              <a:gd name="connsiteX1" fmla="*/ 50130 w 785991"/>
              <a:gd name="connsiteY1" fmla="*/ 187493 h 354602"/>
              <a:gd name="connsiteX2" fmla="*/ 200520 w 785991"/>
              <a:gd name="connsiteY2" fmla="*/ 37095 h 354602"/>
              <a:gd name="connsiteX3" fmla="*/ 375976 w 785991"/>
              <a:gd name="connsiteY3" fmla="*/ 3673 h 354602"/>
              <a:gd name="connsiteX4" fmla="*/ 492946 w 785991"/>
              <a:gd name="connsiteY4" fmla="*/ 3673 h 354602"/>
              <a:gd name="connsiteX5" fmla="*/ 576496 w 785991"/>
              <a:gd name="connsiteY5" fmla="*/ 28739 h 354602"/>
              <a:gd name="connsiteX6" fmla="*/ 685111 w 785991"/>
              <a:gd name="connsiteY6" fmla="*/ 137360 h 354602"/>
              <a:gd name="connsiteX7" fmla="*/ 751952 w 785991"/>
              <a:gd name="connsiteY7" fmla="*/ 229270 h 354602"/>
              <a:gd name="connsiteX8" fmla="*/ 777017 w 785991"/>
              <a:gd name="connsiteY8" fmla="*/ 287758 h 354602"/>
              <a:gd name="connsiteX9" fmla="*/ 785372 w 785991"/>
              <a:gd name="connsiteY9" fmla="*/ 337891 h 354602"/>
              <a:gd name="connsiteX10" fmla="*/ 785372 w 785991"/>
              <a:gd name="connsiteY10" fmla="*/ 346247 h 3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991" h="354602">
                <a:moveTo>
                  <a:pt x="0" y="354602"/>
                </a:moveTo>
                <a:cubicBezTo>
                  <a:pt x="8355" y="297506"/>
                  <a:pt x="16710" y="240411"/>
                  <a:pt x="50130" y="187493"/>
                </a:cubicBezTo>
                <a:cubicBezTo>
                  <a:pt x="83550" y="134575"/>
                  <a:pt x="146212" y="67732"/>
                  <a:pt x="200520" y="37095"/>
                </a:cubicBezTo>
                <a:cubicBezTo>
                  <a:pt x="254828" y="6458"/>
                  <a:pt x="327238" y="9243"/>
                  <a:pt x="375976" y="3673"/>
                </a:cubicBezTo>
                <a:cubicBezTo>
                  <a:pt x="424714" y="-1897"/>
                  <a:pt x="459526" y="-505"/>
                  <a:pt x="492946" y="3673"/>
                </a:cubicBezTo>
                <a:cubicBezTo>
                  <a:pt x="526366" y="7851"/>
                  <a:pt x="544468" y="6458"/>
                  <a:pt x="576496" y="28739"/>
                </a:cubicBezTo>
                <a:cubicBezTo>
                  <a:pt x="608524" y="51020"/>
                  <a:pt x="655868" y="103938"/>
                  <a:pt x="685111" y="137360"/>
                </a:cubicBezTo>
                <a:cubicBezTo>
                  <a:pt x="714354" y="170782"/>
                  <a:pt x="736634" y="204204"/>
                  <a:pt x="751952" y="229270"/>
                </a:cubicBezTo>
                <a:cubicBezTo>
                  <a:pt x="767270" y="254336"/>
                  <a:pt x="771447" y="269655"/>
                  <a:pt x="777017" y="287758"/>
                </a:cubicBezTo>
                <a:cubicBezTo>
                  <a:pt x="782587" y="305861"/>
                  <a:pt x="783980" y="328143"/>
                  <a:pt x="785372" y="337891"/>
                </a:cubicBezTo>
                <a:cubicBezTo>
                  <a:pt x="786765" y="347639"/>
                  <a:pt x="785372" y="346247"/>
                  <a:pt x="785372" y="346247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807822" y="4577388"/>
            <a:ext cx="1311738" cy="355428"/>
          </a:xfrm>
          <a:custGeom>
            <a:avLst/>
            <a:gdLst>
              <a:gd name="connsiteX0" fmla="*/ 0 w 1311738"/>
              <a:gd name="connsiteY0" fmla="*/ 338717 h 355428"/>
              <a:gd name="connsiteX1" fmla="*/ 192165 w 1311738"/>
              <a:gd name="connsiteY1" fmla="*/ 129830 h 355428"/>
              <a:gd name="connsiteX2" fmla="*/ 501301 w 1311738"/>
              <a:gd name="connsiteY2" fmla="*/ 54631 h 355428"/>
              <a:gd name="connsiteX3" fmla="*/ 743597 w 1311738"/>
              <a:gd name="connsiteY3" fmla="*/ 12854 h 355428"/>
              <a:gd name="connsiteX4" fmla="*/ 985892 w 1311738"/>
              <a:gd name="connsiteY4" fmla="*/ 12854 h 355428"/>
              <a:gd name="connsiteX5" fmla="*/ 1228188 w 1311738"/>
              <a:gd name="connsiteY5" fmla="*/ 163252 h 355428"/>
              <a:gd name="connsiteX6" fmla="*/ 1311738 w 1311738"/>
              <a:gd name="connsiteY6" fmla="*/ 355428 h 35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738" h="355428">
                <a:moveTo>
                  <a:pt x="0" y="338717"/>
                </a:moveTo>
                <a:cubicBezTo>
                  <a:pt x="54307" y="257947"/>
                  <a:pt x="108615" y="177178"/>
                  <a:pt x="192165" y="129830"/>
                </a:cubicBezTo>
                <a:cubicBezTo>
                  <a:pt x="275715" y="82482"/>
                  <a:pt x="409396" y="74127"/>
                  <a:pt x="501301" y="54631"/>
                </a:cubicBezTo>
                <a:cubicBezTo>
                  <a:pt x="593206" y="35135"/>
                  <a:pt x="662832" y="19817"/>
                  <a:pt x="743597" y="12854"/>
                </a:cubicBezTo>
                <a:cubicBezTo>
                  <a:pt x="824362" y="5891"/>
                  <a:pt x="905127" y="-12212"/>
                  <a:pt x="985892" y="12854"/>
                </a:cubicBezTo>
                <a:cubicBezTo>
                  <a:pt x="1066657" y="37920"/>
                  <a:pt x="1173880" y="106156"/>
                  <a:pt x="1228188" y="163252"/>
                </a:cubicBezTo>
                <a:cubicBezTo>
                  <a:pt x="1282496" y="220348"/>
                  <a:pt x="1297813" y="309473"/>
                  <a:pt x="1311738" y="355428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/>
          <p:cNvCxnSpPr/>
          <p:nvPr/>
        </p:nvCxnSpPr>
        <p:spPr>
          <a:xfrm rot="5140601">
            <a:off x="7689655" y="4306338"/>
            <a:ext cx="350912" cy="12700"/>
          </a:xfrm>
          <a:prstGeom prst="curvedConnector3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5140601">
            <a:off x="7670051" y="4339096"/>
            <a:ext cx="785991" cy="354602"/>
          </a:xfrm>
          <a:custGeom>
            <a:avLst/>
            <a:gdLst>
              <a:gd name="connsiteX0" fmla="*/ 0 w 785991"/>
              <a:gd name="connsiteY0" fmla="*/ 354602 h 354602"/>
              <a:gd name="connsiteX1" fmla="*/ 50130 w 785991"/>
              <a:gd name="connsiteY1" fmla="*/ 187493 h 354602"/>
              <a:gd name="connsiteX2" fmla="*/ 200520 w 785991"/>
              <a:gd name="connsiteY2" fmla="*/ 37095 h 354602"/>
              <a:gd name="connsiteX3" fmla="*/ 375976 w 785991"/>
              <a:gd name="connsiteY3" fmla="*/ 3673 h 354602"/>
              <a:gd name="connsiteX4" fmla="*/ 492946 w 785991"/>
              <a:gd name="connsiteY4" fmla="*/ 3673 h 354602"/>
              <a:gd name="connsiteX5" fmla="*/ 576496 w 785991"/>
              <a:gd name="connsiteY5" fmla="*/ 28739 h 354602"/>
              <a:gd name="connsiteX6" fmla="*/ 685111 w 785991"/>
              <a:gd name="connsiteY6" fmla="*/ 137360 h 354602"/>
              <a:gd name="connsiteX7" fmla="*/ 751952 w 785991"/>
              <a:gd name="connsiteY7" fmla="*/ 229270 h 354602"/>
              <a:gd name="connsiteX8" fmla="*/ 777017 w 785991"/>
              <a:gd name="connsiteY8" fmla="*/ 287758 h 354602"/>
              <a:gd name="connsiteX9" fmla="*/ 785372 w 785991"/>
              <a:gd name="connsiteY9" fmla="*/ 337891 h 354602"/>
              <a:gd name="connsiteX10" fmla="*/ 785372 w 785991"/>
              <a:gd name="connsiteY10" fmla="*/ 346247 h 3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991" h="354602">
                <a:moveTo>
                  <a:pt x="0" y="354602"/>
                </a:moveTo>
                <a:cubicBezTo>
                  <a:pt x="8355" y="297506"/>
                  <a:pt x="16710" y="240411"/>
                  <a:pt x="50130" y="187493"/>
                </a:cubicBezTo>
                <a:cubicBezTo>
                  <a:pt x="83550" y="134575"/>
                  <a:pt x="146212" y="67732"/>
                  <a:pt x="200520" y="37095"/>
                </a:cubicBezTo>
                <a:cubicBezTo>
                  <a:pt x="254828" y="6458"/>
                  <a:pt x="327238" y="9243"/>
                  <a:pt x="375976" y="3673"/>
                </a:cubicBezTo>
                <a:cubicBezTo>
                  <a:pt x="424714" y="-1897"/>
                  <a:pt x="459526" y="-505"/>
                  <a:pt x="492946" y="3673"/>
                </a:cubicBezTo>
                <a:cubicBezTo>
                  <a:pt x="526366" y="7851"/>
                  <a:pt x="544468" y="6458"/>
                  <a:pt x="576496" y="28739"/>
                </a:cubicBezTo>
                <a:cubicBezTo>
                  <a:pt x="608524" y="51020"/>
                  <a:pt x="655868" y="103938"/>
                  <a:pt x="685111" y="137360"/>
                </a:cubicBezTo>
                <a:cubicBezTo>
                  <a:pt x="714354" y="170782"/>
                  <a:pt x="736634" y="204204"/>
                  <a:pt x="751952" y="229270"/>
                </a:cubicBezTo>
                <a:cubicBezTo>
                  <a:pt x="767270" y="254336"/>
                  <a:pt x="771447" y="269655"/>
                  <a:pt x="777017" y="287758"/>
                </a:cubicBezTo>
                <a:cubicBezTo>
                  <a:pt x="782587" y="305861"/>
                  <a:pt x="783980" y="328143"/>
                  <a:pt x="785372" y="337891"/>
                </a:cubicBezTo>
                <a:cubicBezTo>
                  <a:pt x="786765" y="347639"/>
                  <a:pt x="785372" y="346247"/>
                  <a:pt x="785372" y="346247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5140601">
            <a:off x="7407177" y="4595311"/>
            <a:ext cx="1311738" cy="355428"/>
          </a:xfrm>
          <a:custGeom>
            <a:avLst/>
            <a:gdLst>
              <a:gd name="connsiteX0" fmla="*/ 0 w 1311738"/>
              <a:gd name="connsiteY0" fmla="*/ 338717 h 355428"/>
              <a:gd name="connsiteX1" fmla="*/ 192165 w 1311738"/>
              <a:gd name="connsiteY1" fmla="*/ 129830 h 355428"/>
              <a:gd name="connsiteX2" fmla="*/ 501301 w 1311738"/>
              <a:gd name="connsiteY2" fmla="*/ 54631 h 355428"/>
              <a:gd name="connsiteX3" fmla="*/ 743597 w 1311738"/>
              <a:gd name="connsiteY3" fmla="*/ 12854 h 355428"/>
              <a:gd name="connsiteX4" fmla="*/ 985892 w 1311738"/>
              <a:gd name="connsiteY4" fmla="*/ 12854 h 355428"/>
              <a:gd name="connsiteX5" fmla="*/ 1228188 w 1311738"/>
              <a:gd name="connsiteY5" fmla="*/ 163252 h 355428"/>
              <a:gd name="connsiteX6" fmla="*/ 1311738 w 1311738"/>
              <a:gd name="connsiteY6" fmla="*/ 355428 h 35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738" h="355428">
                <a:moveTo>
                  <a:pt x="0" y="338717"/>
                </a:moveTo>
                <a:cubicBezTo>
                  <a:pt x="54307" y="257947"/>
                  <a:pt x="108615" y="177178"/>
                  <a:pt x="192165" y="129830"/>
                </a:cubicBezTo>
                <a:cubicBezTo>
                  <a:pt x="275715" y="82482"/>
                  <a:pt x="409396" y="74127"/>
                  <a:pt x="501301" y="54631"/>
                </a:cubicBezTo>
                <a:cubicBezTo>
                  <a:pt x="593206" y="35135"/>
                  <a:pt x="662832" y="19817"/>
                  <a:pt x="743597" y="12854"/>
                </a:cubicBezTo>
                <a:cubicBezTo>
                  <a:pt x="824362" y="5891"/>
                  <a:pt x="905127" y="-12212"/>
                  <a:pt x="985892" y="12854"/>
                </a:cubicBezTo>
                <a:cubicBezTo>
                  <a:pt x="1066657" y="37920"/>
                  <a:pt x="1173880" y="106156"/>
                  <a:pt x="1228188" y="163252"/>
                </a:cubicBezTo>
                <a:cubicBezTo>
                  <a:pt x="1282496" y="220348"/>
                  <a:pt x="1297813" y="309473"/>
                  <a:pt x="1311738" y="355428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64339" y="4671069"/>
            <a:ext cx="125325" cy="4622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03099" y="4527255"/>
            <a:ext cx="458783" cy="1336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endParaRPr lang="en-US" sz="9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3099" y="4660940"/>
            <a:ext cx="458783" cy="4622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2622" y="4831289"/>
            <a:ext cx="818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Helvetica"/>
                <a:cs typeface="Helvetica"/>
              </a:rPr>
              <a:t>A</a:t>
            </a:r>
            <a:endParaRPr lang="en-US" sz="9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90353" y="4788782"/>
            <a:ext cx="818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Left Brace 25"/>
          <p:cNvSpPr/>
          <p:nvPr/>
        </p:nvSpPr>
        <p:spPr>
          <a:xfrm rot="16200000">
            <a:off x="4700505" y="5648483"/>
            <a:ext cx="122728" cy="125325"/>
          </a:xfrm>
          <a:prstGeom prst="leftBrac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09961" y="5736900"/>
            <a:ext cx="416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Helvetica"/>
                <a:cs typeface="Helvetica"/>
              </a:rPr>
              <a:t>4k</a:t>
            </a:r>
            <a:r>
              <a:rPr lang="en-US" sz="900" baseline="-25000" dirty="0" smtClean="0">
                <a:latin typeface="Helvetica"/>
                <a:cs typeface="Helvetica"/>
              </a:rPr>
              <a:t>C</a:t>
            </a:r>
            <a:endParaRPr lang="en-US" sz="900" baseline="-25000" dirty="0"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2447" y="3908328"/>
            <a:ext cx="416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Helvetica"/>
                <a:cs typeface="Helvetica"/>
              </a:rPr>
              <a:t>4k</a:t>
            </a:r>
            <a:r>
              <a:rPr lang="en-US" sz="900" baseline="-25000" dirty="0" smtClean="0">
                <a:latin typeface="Helvetica"/>
                <a:cs typeface="Helvetica"/>
              </a:rPr>
              <a:t>C</a:t>
            </a:r>
            <a:endParaRPr lang="en-US" sz="900" baseline="-25000" dirty="0">
              <a:latin typeface="Helvetica"/>
              <a:cs typeface="Helvetica"/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6682357" y="3971941"/>
            <a:ext cx="56495" cy="139213"/>
          </a:xfrm>
          <a:prstGeom prst="leftBrac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14634" y="4634806"/>
            <a:ext cx="818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Helvetica"/>
                <a:cs typeface="Helvetica"/>
              </a:rPr>
              <a:t>A</a:t>
            </a:r>
            <a:r>
              <a:rPr lang="en-US" sz="900" baseline="-25000" dirty="0" err="1" smtClean="0">
                <a:latin typeface="Helvetica"/>
                <a:cs typeface="Helvetica"/>
              </a:rPr>
              <a:t>p</a:t>
            </a:r>
            <a:endParaRPr lang="en-US" sz="900" baseline="-25000" dirty="0">
              <a:latin typeface="Helvetica"/>
              <a:cs typeface="Helvetica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5109144" y="2895604"/>
            <a:ext cx="91712" cy="30766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44614" y="3157908"/>
            <a:ext cx="15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Rank-k update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080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9" grpId="0"/>
      <p:bldP spid="2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1"/>
            <a:ext cx="6571367" cy="177690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05001" y="2880713"/>
            <a:ext cx="7198039" cy="4827694"/>
          </a:xfrm>
          <a:prstGeom prst="rect">
            <a:avLst/>
          </a:prstGeom>
        </p:spPr>
        <p:txBody>
          <a:bodyPr/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Weak Scalability</a:t>
            </a:r>
          </a:p>
          <a:p>
            <a:pPr lvl="1"/>
            <a:r>
              <a:rPr lang="en-US" dirty="0" smtClean="0"/>
              <a:t>An algorithm maintains efficiency as the number of processors varies and problem size/processor is fixed.</a:t>
            </a:r>
          </a:p>
          <a:p>
            <a:pPr lvl="1"/>
            <a:r>
              <a:rPr lang="en-US" dirty="0" smtClean="0"/>
              <a:t>SUMMA is weakly scalable</a:t>
            </a: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16200000">
            <a:off x="7060130" y="4369913"/>
            <a:ext cx="91714" cy="88023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22122" y="4641061"/>
            <a:ext cx="253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Problem size/socket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7195182" y="3158301"/>
            <a:ext cx="91712" cy="30766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0064" y="2776988"/>
            <a:ext cx="315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Effective GFLOPS/socket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99316" y="3537398"/>
            <a:ext cx="1561937" cy="357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83492" y="3987817"/>
            <a:ext cx="4082561" cy="357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400000">
            <a:off x="2524345" y="4025221"/>
            <a:ext cx="91712" cy="30766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8573" y="3809410"/>
            <a:ext cx="22339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MPI process number, or socket number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3492" y="4419689"/>
            <a:ext cx="3779407" cy="357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1"/>
            <a:ext cx="6571367" cy="1776901"/>
          </a:xfrm>
          <a:prstGeom prst="rect">
            <a:avLst/>
          </a:prstGeom>
        </p:spPr>
      </p:pic>
      <p:pic>
        <p:nvPicPr>
          <p:cNvPr id="15" name="Content Placeholder 14" descr="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88" y="2335213"/>
            <a:ext cx="4595812" cy="4694237"/>
          </a:xfrm>
        </p:spPr>
      </p:pic>
      <p:sp>
        <p:nvSpPr>
          <p:cNvPr id="6" name="Down Arrow 5"/>
          <p:cNvSpPr/>
          <p:nvPr/>
        </p:nvSpPr>
        <p:spPr>
          <a:xfrm rot="5400000">
            <a:off x="2348072" y="4317609"/>
            <a:ext cx="91712" cy="30766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7561" y="4274274"/>
            <a:ext cx="11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Efficiency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8" name="Down Arrow 7"/>
          <p:cNvSpPr/>
          <p:nvPr/>
        </p:nvSpPr>
        <p:spPr>
          <a:xfrm rot="16200000">
            <a:off x="6616237" y="2335898"/>
            <a:ext cx="91715" cy="293218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4124" y="2318667"/>
            <a:ext cx="36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Helvetica"/>
                <a:cs typeface="Helvetica"/>
              </a:rPr>
              <a:t>Problem size/socket is fixed to 16000</a:t>
            </a:r>
            <a:endParaRPr lang="en-US" sz="14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2187" y="2318667"/>
            <a:ext cx="1178613" cy="22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38154" y="2291773"/>
            <a:ext cx="1492871" cy="250039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53904" y="6693443"/>
            <a:ext cx="705602" cy="22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1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2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88" y="2335213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1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3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88" y="2335213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1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4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88" y="2335213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Matrix-matrix multiplication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High-performance Implementations</a:t>
            </a:r>
          </a:p>
          <a:p>
            <a:r>
              <a:rPr lang="en-US" dirty="0" smtClean="0"/>
              <a:t>Theoretical Model and Analysis</a:t>
            </a:r>
          </a:p>
          <a:p>
            <a:r>
              <a:rPr lang="en-US" dirty="0" smtClean="0"/>
              <a:t>Performance Experiments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3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897" y="4923624"/>
            <a:ext cx="589570" cy="6786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4838" y="2970613"/>
            <a:ext cx="19882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172" y="3929926"/>
            <a:ext cx="22712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814" y="5829750"/>
            <a:ext cx="9392989" cy="46673"/>
          </a:xfrm>
          <a:prstGeom prst="rect">
            <a:avLst/>
          </a:prstGeom>
        </p:spPr>
      </p:pic>
      <p:pic>
        <p:nvPicPr>
          <p:cNvPr id="39" name="Picture 38" descr="square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5" y="2908118"/>
            <a:ext cx="1721687" cy="436428"/>
          </a:xfrm>
          <a:prstGeom prst="rect">
            <a:avLst/>
          </a:prstGeom>
        </p:spPr>
      </p:pic>
      <p:pic>
        <p:nvPicPr>
          <p:cNvPr id="40" name="Picture 39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3"/>
            <a:ext cx="2680962" cy="84183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4838" y="6002780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37" y="6581502"/>
            <a:ext cx="9388966" cy="47229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38" y="2752989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350271" y="6026972"/>
            <a:ext cx="365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AAA25"/>
                </a:solidFill>
                <a:latin typeface="Helvetica"/>
                <a:cs typeface="Helvetica"/>
              </a:rPr>
              <a:t>Can be data </a:t>
            </a:r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p</a:t>
            </a:r>
            <a:r>
              <a:rPr lang="en-US" sz="2000" b="1" dirty="0" smtClean="0">
                <a:solidFill>
                  <a:srgbClr val="4AAA25"/>
                </a:solidFill>
                <a:latin typeface="Helvetica"/>
                <a:cs typeface="Helvetica"/>
              </a:rPr>
              <a:t>arallelism </a:t>
            </a:r>
            <a:endParaRPr lang="en-US" sz="2000" b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18458" y="1780335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75131" y="1804527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29439" y="3912390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  <a:endParaRPr lang="en-US" sz="1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4" y="5043561"/>
            <a:ext cx="597360" cy="5973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02743" y="4882680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6" y="2914348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68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3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3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2" y="3830741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2" y="5043561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29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01" y="1452644"/>
            <a:ext cx="10043969" cy="482769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Present novel insights into the implementations of </a:t>
            </a:r>
            <a:r>
              <a:rPr lang="en-US" sz="2800" dirty="0" err="1" smtClean="0"/>
              <a:t>Strassen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Develop </a:t>
            </a:r>
            <a:r>
              <a:rPr lang="en-US" sz="2800" dirty="0" smtClean="0">
                <a:solidFill>
                  <a:srgbClr val="FF0000"/>
                </a:solidFill>
              </a:rPr>
              <a:t>a family of </a:t>
            </a:r>
            <a:r>
              <a:rPr lang="en-US" sz="2800" dirty="0" err="1" smtClean="0">
                <a:solidFill>
                  <a:srgbClr val="FF0000"/>
                </a:solidFill>
              </a:rPr>
              <a:t>Strassen</a:t>
            </a:r>
            <a:r>
              <a:rPr lang="en-US" sz="2800" dirty="0" smtClean="0">
                <a:solidFill>
                  <a:srgbClr val="FF0000"/>
                </a:solidFill>
              </a:rPr>
              <a:t> algorithms </a:t>
            </a:r>
          </a:p>
          <a:p>
            <a:endParaRPr lang="en-US" sz="2800" dirty="0" smtClean="0"/>
          </a:p>
          <a:p>
            <a:r>
              <a:rPr lang="en-US" sz="2800" dirty="0" smtClean="0"/>
              <a:t>Derive a </a:t>
            </a:r>
            <a:r>
              <a:rPr lang="en-US" sz="2800" dirty="0" smtClean="0">
                <a:solidFill>
                  <a:srgbClr val="FF0000"/>
                </a:solidFill>
              </a:rPr>
              <a:t>performance model </a:t>
            </a:r>
            <a:r>
              <a:rPr lang="en-US" sz="2800" dirty="0" smtClean="0"/>
              <a:t>that predicts the run time of the various implementations</a:t>
            </a:r>
          </a:p>
          <a:p>
            <a:endParaRPr lang="en-US" sz="2800" dirty="0" smtClean="0"/>
          </a:p>
          <a:p>
            <a:r>
              <a:rPr lang="en-US" sz="2800" dirty="0" smtClean="0"/>
              <a:t>Demonstrate performance benefits for </a:t>
            </a:r>
            <a:r>
              <a:rPr lang="en-US" sz="2800" dirty="0" smtClean="0">
                <a:solidFill>
                  <a:srgbClr val="FF0000"/>
                </a:solidFill>
              </a:rPr>
              <a:t>single-core, multi-core, many-core, </a:t>
            </a:r>
            <a:r>
              <a:rPr lang="en-US" sz="2800" dirty="0" smtClean="0"/>
              <a:t>and</a:t>
            </a:r>
            <a:r>
              <a:rPr lang="en-US" sz="2800" dirty="0" smtClean="0">
                <a:solidFill>
                  <a:srgbClr val="FF0000"/>
                </a:solidFill>
              </a:rPr>
              <a:t> distributed memory </a:t>
            </a:r>
            <a:r>
              <a:rPr lang="en-US" sz="2800" dirty="0" smtClean="0"/>
              <a:t>implementations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09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3" y="1354961"/>
            <a:ext cx="3137167" cy="96635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3896549" y="5674863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Padding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Buffers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44" tIns="57472" rIns="114944" bIns="57472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27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027865" y="4376202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Memory movement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38" y="2970613"/>
            <a:ext cx="19882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6"/>
            <a:ext cx="22712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4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38" y="6002780"/>
            <a:ext cx="34033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7" y="6581502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2752989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58" y="1780335"/>
            <a:ext cx="27088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0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4" y="5043561"/>
            <a:ext cx="597360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3" y="4882680"/>
            <a:ext cx="3403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68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3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296" y="1476045"/>
            <a:ext cx="7461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Comic Sans MS"/>
                <a:cs typeface="Comic Sans MS"/>
              </a:rPr>
              <a:t>Thank you!</a:t>
            </a:r>
            <a:endParaRPr lang="en-US" sz="9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196" y="3105150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Helvetica" pitchFamily="34" charset="0"/>
                <a:cs typeface="Helvetica" pitchFamily="34" charset="0"/>
              </a:rPr>
              <a:t>Jianyu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Huang</a:t>
            </a:r>
          </a:p>
          <a:p>
            <a:pPr lvl="1"/>
            <a:r>
              <a:rPr lang="en-US" dirty="0">
                <a:latin typeface="Helvetica" pitchFamily="34" charset="0"/>
                <a:cs typeface="Helvetica" pitchFamily="34" charset="0"/>
                <a:hlinkClick r:id="rId3"/>
              </a:rPr>
              <a:t>http://www.cs.utexas.edu/~</a:t>
            </a:r>
            <a:r>
              <a:rPr lang="en-US" dirty="0" smtClean="0">
                <a:latin typeface="Helvetica" pitchFamily="34" charset="0"/>
                <a:cs typeface="Helvetica" pitchFamily="34" charset="0"/>
                <a:hlinkClick r:id="rId3"/>
              </a:rPr>
              <a:t>jianyu</a:t>
            </a:r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Tyler Smith</a:t>
            </a:r>
          </a:p>
          <a:p>
            <a:pPr lvl="1"/>
            <a:r>
              <a:rPr lang="en-US" dirty="0">
                <a:latin typeface="Helvetica" pitchFamily="34" charset="0"/>
                <a:cs typeface="Helvetica" pitchFamily="34" charset="0"/>
                <a:hlinkClick r:id="rId4"/>
              </a:rPr>
              <a:t>http://www.cs.utexas.edu/~</a:t>
            </a:r>
            <a:r>
              <a:rPr lang="en-US" dirty="0" smtClean="0">
                <a:latin typeface="Helvetica" pitchFamily="34" charset="0"/>
                <a:cs typeface="Helvetica" pitchFamily="34" charset="0"/>
                <a:hlinkClick r:id="rId4"/>
              </a:rPr>
              <a:t>tms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Get BLIS: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  <a:hlinkClick r:id="rId5"/>
              </a:rPr>
              <a:t>http://github.com/flame/blis</a:t>
            </a:r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pPr marL="457200" lvl="1" indent="0">
              <a:buNone/>
            </a:pP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29662</TotalTime>
  <Words>4869</Words>
  <Application>Microsoft Office PowerPoint</Application>
  <PresentationFormat>Custom</PresentationFormat>
  <Paragraphs>1660</Paragraphs>
  <Slides>90</Slides>
  <Notes>90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High-performance Implementations of Fast Matrix Multiplication with Strassen’s Algorithm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Level-3 BLAS matrix-matrix multiplication (GEMM)</vt:lpstr>
      <vt:lpstr>State-of-the-art GEMM in BLIS</vt:lpstr>
      <vt:lpstr>State-of-the-art GEMM in BLIS</vt:lpstr>
      <vt:lpstr>Memory Hierarchy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One-level Strassen’s Algorithm Reloaded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Two-level Strassen’s Algorithm Reloaded</vt:lpstr>
      <vt:lpstr>Two-level Strassen’s Algorithm Reloaded (Continue)</vt:lpstr>
      <vt:lpstr>Additional Levels of Strassen Reloaded</vt:lpstr>
      <vt:lpstr>Outline</vt:lpstr>
      <vt:lpstr>Building blocks</vt:lpstr>
      <vt:lpstr>Variations on a theme</vt:lpstr>
      <vt:lpstr>Parallelization</vt:lpstr>
      <vt:lpstr>Outline</vt:lpstr>
      <vt:lpstr>Performance Model</vt:lpstr>
      <vt:lpstr>Arithmetic Operations</vt:lpstr>
      <vt:lpstr>Memory Operations</vt:lpstr>
      <vt:lpstr>Memory Operations</vt:lpstr>
      <vt:lpstr>Memory Operations</vt:lpstr>
      <vt:lpstr>Modeled and Actual Performance on Single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Bottom line: A different implementation may have its advantages depending on the problem size </vt:lpstr>
      <vt:lpstr>Outline</vt:lpstr>
      <vt:lpstr>Single Node Experiment</vt:lpstr>
      <vt:lpstr>PowerPoint Presentation</vt:lpstr>
      <vt:lpstr>Many-core Experiment</vt:lpstr>
      <vt:lpstr>Intel® Xeon Phi™ coprocessor (KNC)  </vt:lpstr>
      <vt:lpstr>Distributed Memory Experiment</vt:lpstr>
      <vt:lpstr>Accelerating SUMMA algorithm with Strassen</vt:lpstr>
      <vt:lpstr>Accelerating SUMMA algorithm with Strassen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Summary</vt:lpstr>
      <vt:lpstr>PowerPoint Presentation</vt:lpstr>
    </vt:vector>
  </TitlesOfParts>
  <Company>UT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Jianyu Huang</dc:creator>
  <cp:lastModifiedBy>Jianyu Huang</cp:lastModifiedBy>
  <cp:revision>1755</cp:revision>
  <dcterms:created xsi:type="dcterms:W3CDTF">2016-02-04T00:58:08Z</dcterms:created>
  <dcterms:modified xsi:type="dcterms:W3CDTF">2016-06-04T21:27:21Z</dcterms:modified>
</cp:coreProperties>
</file>